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7"/>
  </p:notesMasterIdLst>
  <p:sldIdLst>
    <p:sldId id="256" r:id="rId2"/>
    <p:sldId id="271" r:id="rId3"/>
    <p:sldId id="272" r:id="rId4"/>
    <p:sldId id="275" r:id="rId5"/>
    <p:sldId id="277" r:id="rId6"/>
    <p:sldId id="273" r:id="rId7"/>
    <p:sldId id="274" r:id="rId8"/>
    <p:sldId id="266" r:id="rId9"/>
    <p:sldId id="260" r:id="rId10"/>
    <p:sldId id="262" r:id="rId11"/>
    <p:sldId id="263" r:id="rId12"/>
    <p:sldId id="257" r:id="rId13"/>
    <p:sldId id="259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hPercent val="26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0368550368550383E-2"/>
          <c:y val="5.647840531561462E-2"/>
          <c:w val="0.92874692874692721"/>
          <c:h val="0.671096345514950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9999FF"/>
            </a:solidFill>
            <a:ln w="2925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9274819275928793E-3"/>
                  <c:y val="-2.2561721502352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CC-46EE-AA72-5F338E8FDE29}"/>
                </c:ext>
              </c:extLst>
            </c:dLbl>
            <c:dLbl>
              <c:idx val="1"/>
              <c:layout>
                <c:manualLayout>
                  <c:x val="-5.7977183804566821E-4"/>
                  <c:y val="-3.9215253443816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C-46EE-AA72-5F338E8FDE29}"/>
                </c:ext>
              </c:extLst>
            </c:dLbl>
            <c:dLbl>
              <c:idx val="2"/>
              <c:layout>
                <c:manualLayout>
                  <c:x val="1.3792716072882961E-3"/>
                  <c:y val="-3.11434893952742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C-46EE-AA72-5F338E8FDE29}"/>
                </c:ext>
              </c:extLst>
            </c:dLbl>
            <c:spPr>
              <a:noFill/>
              <a:ln w="5850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86</c:v>
                </c:pt>
                <c:pt idx="1">
                  <c:v>82</c:v>
                </c:pt>
                <c:pt idx="2">
                  <c:v>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C-46EE-AA72-5F338E8FDE29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993366"/>
            </a:solidFill>
            <a:ln w="2925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7.6175218928969494E-3"/>
                  <c:y val="-1.110999942950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FCC-46EE-AA72-5F338E8FDE29}"/>
                </c:ext>
              </c:extLst>
            </c:dLbl>
            <c:dLbl>
              <c:idx val="1"/>
              <c:layout>
                <c:manualLayout>
                  <c:x val="3.5411024833410412E-3"/>
                  <c:y val="-6.99093217896267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FCC-46EE-AA72-5F338E8FDE29}"/>
                </c:ext>
              </c:extLst>
            </c:dLbl>
            <c:dLbl>
              <c:idx val="2"/>
              <c:layout>
                <c:manualLayout>
                  <c:x val="7.1132882564674763E-3"/>
                  <c:y val="-1.1634623957452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FCC-46EE-AA72-5F338E8FDE29}"/>
                </c:ext>
              </c:extLst>
            </c:dLbl>
            <c:spPr>
              <a:noFill/>
              <a:ln w="5850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91</c:v>
                </c:pt>
                <c:pt idx="1">
                  <c:v>90</c:v>
                </c:pt>
                <c:pt idx="2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FCC-46EE-AA72-5F338E8FDE29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FFFFCC"/>
            </a:solidFill>
            <a:ln w="2925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750104779663624E-2"/>
                  <c:y val="-1.1099392266919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FCC-46EE-AA72-5F338E8FDE29}"/>
                </c:ext>
              </c:extLst>
            </c:dLbl>
            <c:dLbl>
              <c:idx val="1"/>
              <c:layout>
                <c:manualLayout>
                  <c:x val="3.0874437914186997E-3"/>
                  <c:y val="-3.86648873941698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FCC-46EE-AA72-5F338E8FDE29}"/>
                </c:ext>
              </c:extLst>
            </c:dLbl>
            <c:dLbl>
              <c:idx val="2"/>
              <c:layout>
                <c:manualLayout>
                  <c:x val="-2.2611962517987572E-3"/>
                  <c:y val="-4.1028791566101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FCC-46EE-AA72-5F338E8FDE29}"/>
                </c:ext>
              </c:extLst>
            </c:dLbl>
            <c:spPr>
              <a:noFill/>
              <a:ln w="5850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Sheet1!$B$4:$D$4</c:f>
              <c:numCache>
                <c:formatCode>General</c:formatCode>
                <c:ptCount val="3"/>
                <c:pt idx="0">
                  <c:v>94</c:v>
                </c:pt>
                <c:pt idx="1">
                  <c:v>93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FCC-46EE-AA72-5F338E8FDE2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CFFFF"/>
            </a:solidFill>
            <a:ln w="2925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7265417029517437E-2"/>
                  <c:y val="-2.5149869173550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FCC-46EE-AA72-5F338E8FDE29}"/>
                </c:ext>
              </c:extLst>
            </c:dLbl>
            <c:dLbl>
              <c:idx val="1"/>
              <c:layout>
                <c:manualLayout>
                  <c:x val="9.390541856253324E-3"/>
                  <c:y val="-5.8190195689496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FCC-46EE-AA72-5F338E8FDE29}"/>
                </c:ext>
              </c:extLst>
            </c:dLbl>
            <c:dLbl>
              <c:idx val="2"/>
              <c:layout>
                <c:manualLayout>
                  <c:x val="6.3003379527490425E-3"/>
                  <c:y val="-2.5919605161273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FCC-46EE-AA72-5F338E8FDE29}"/>
                </c:ext>
              </c:extLst>
            </c:dLbl>
            <c:spPr>
              <a:noFill/>
              <a:ln w="58501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Sheet1!$B$5:$D$5</c:f>
              <c:numCache>
                <c:formatCode>General</c:formatCode>
                <c:ptCount val="3"/>
                <c:pt idx="0">
                  <c:v>95</c:v>
                </c:pt>
                <c:pt idx="1">
                  <c:v>94</c:v>
                </c:pt>
                <c:pt idx="2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FCC-46EE-AA72-5F338E8FDE29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660066"/>
            </a:solidFill>
            <a:ln w="29251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2005897363385739E-2"/>
                  <c:y val="-4.5641019970365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FCC-46EE-AA72-5F338E8FDE29}"/>
                </c:ext>
              </c:extLst>
            </c:dLbl>
            <c:dLbl>
              <c:idx val="1"/>
              <c:layout>
                <c:manualLayout>
                  <c:x val="1.0185666660708905E-2"/>
                  <c:y val="-2.457599743034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FCC-46EE-AA72-5F338E8FDE29}"/>
                </c:ext>
              </c:extLst>
            </c:dLbl>
            <c:dLbl>
              <c:idx val="2"/>
              <c:layout>
                <c:manualLayout>
                  <c:x val="-1.0953738337175603E-2"/>
                  <c:y val="2.325957255343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EFCC-46EE-AA72-5F338E8FD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Sheet1!$B$6:$D$6</c:f>
              <c:numCache>
                <c:formatCode>General</c:formatCode>
                <c:ptCount val="3"/>
                <c:pt idx="0">
                  <c:v>95</c:v>
                </c:pt>
                <c:pt idx="1">
                  <c:v>92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EFCC-46EE-AA72-5F338E8FDE29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87528315263804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EFCC-46EE-AA72-5F338E8FDE29}"/>
                </c:ext>
              </c:extLst>
            </c:dLbl>
            <c:dLbl>
              <c:idx val="1"/>
              <c:layout>
                <c:manualLayout>
                  <c:x val="1.5836734490287874E-2"/>
                  <c:y val="4.63560325806259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EFCC-46EE-AA72-5F338E8FDE29}"/>
                </c:ext>
              </c:extLst>
            </c:dLbl>
            <c:dLbl>
              <c:idx val="2"/>
              <c:layout>
                <c:manualLayout>
                  <c:x val="-4.652235476846444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EFCC-46EE-AA72-5F338E8FD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93</c:v>
                </c:pt>
                <c:pt idx="1">
                  <c:v>92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EFCC-46EE-AA72-5F338E8FDE29}"/>
            </c:ext>
          </c:extLst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1115645987050548E-2"/>
                  <c:y val="-1.3906809774187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EFCC-46EE-AA72-5F338E8FDE29}"/>
                </c:ext>
              </c:extLst>
            </c:dLbl>
            <c:dLbl>
              <c:idx val="1"/>
              <c:layout>
                <c:manualLayout>
                  <c:x val="1.9356008821462923E-2"/>
                  <c:y val="-4.6356032580625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FCC-46EE-AA72-5F338E8FDE29}"/>
                </c:ext>
              </c:extLst>
            </c:dLbl>
            <c:dLbl>
              <c:idx val="2"/>
              <c:layout>
                <c:manualLayout>
                  <c:x val="-7.79550420641350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EFCC-46EE-AA72-5F338E8FD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Sheet1!$B$8:$D$8</c:f>
              <c:numCache>
                <c:formatCode>General</c:formatCode>
                <c:ptCount val="3"/>
                <c:pt idx="0">
                  <c:v>93</c:v>
                </c:pt>
                <c:pt idx="1">
                  <c:v>92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EFCC-46EE-AA72-5F338E8FDE29}"/>
            </c:ext>
          </c:extLst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2.095213891148459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EFCC-46EE-AA72-5F338E8FDE29}"/>
                </c:ext>
              </c:extLst>
            </c:dLbl>
            <c:dLbl>
              <c:idx val="2"/>
              <c:layout>
                <c:manualLayout>
                  <c:x val="-8.4848479989587545E-3"/>
                  <c:y val="2.2857142857142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EFCC-46EE-AA72-5F338E8FD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Sheet1!$B$9:$D$9</c:f>
              <c:numCache>
                <c:formatCode>General</c:formatCode>
                <c:ptCount val="3"/>
                <c:pt idx="0">
                  <c:v>91</c:v>
                </c:pt>
                <c:pt idx="1">
                  <c:v>94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EFCC-46EE-AA72-5F338E8FDE29}"/>
            </c:ext>
          </c:extLst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018181759875062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EFCC-46EE-AA72-5F338E8FD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Sheet1!$B$10:$D$10</c:f>
              <c:numCache>
                <c:formatCode>General</c:formatCode>
                <c:ptCount val="3"/>
                <c:pt idx="0">
                  <c:v>92</c:v>
                </c:pt>
                <c:pt idx="1">
                  <c:v>94</c:v>
                </c:pt>
                <c:pt idx="2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EFCC-46EE-AA72-5F338E8FDE29}"/>
            </c:ext>
          </c:extLst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782031793343768E-2"/>
                  <c:y val="-3.6579784398174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EFCC-46EE-AA72-5F338E8FDE29}"/>
                </c:ext>
              </c:extLst>
            </c:dLbl>
            <c:dLbl>
              <c:idx val="1"/>
              <c:layout>
                <c:manualLayout>
                  <c:x val="1.9636719655572985E-2"/>
                  <c:y val="-1.4631913759269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EFCC-46EE-AA72-5F338E8FDE29}"/>
                </c:ext>
              </c:extLst>
            </c:dLbl>
            <c:dLbl>
              <c:idx val="2"/>
              <c:layout>
                <c:manualLayout>
                  <c:x val="1.1782031793343814E-2"/>
                  <c:y val="-8.3827704194359095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EFCC-46EE-AA72-5F338E8FDE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Sheet1!$B$1:$D$1</c:f>
              <c:strCache>
                <c:ptCount val="3"/>
                <c:pt idx="0">
                  <c:v>1 տարեկան</c:v>
                </c:pt>
                <c:pt idx="1">
                  <c:v>2 տարեկան </c:v>
                </c:pt>
                <c:pt idx="2">
                  <c:v>7 տարեկան</c:v>
                </c:pt>
              </c:strCache>
            </c:strRef>
          </c:cat>
          <c:val>
            <c:numRef>
              <c:f>Sheet1!$B$11:$D$11</c:f>
              <c:numCache>
                <c:formatCode>General</c:formatCode>
                <c:ptCount val="3"/>
                <c:pt idx="0">
                  <c:v>91</c:v>
                </c:pt>
                <c:pt idx="1">
                  <c:v>93</c:v>
                </c:pt>
                <c:pt idx="2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EFCC-46EE-AA72-5F338E8FD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63113856"/>
        <c:axId val="63136128"/>
        <c:axId val="0"/>
      </c:bar3DChart>
      <c:catAx>
        <c:axId val="6311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731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4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631361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31361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7313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40" b="1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en-US"/>
          </a:p>
        </c:txPr>
        <c:crossAx val="63113856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40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99172699069287E-2"/>
          <c:y val="6.8783068783068779E-2"/>
          <c:w val="0.95863495346432392"/>
          <c:h val="0.7037037037037037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ԱԿԴՓ/ՎՀԲ/ՀԻԲ-3</c:v>
                </c:pt>
              </c:strCache>
            </c:strRef>
          </c:tx>
          <c:dLbls>
            <c:dLbl>
              <c:idx val="0"/>
              <c:layout>
                <c:manualLayout>
                  <c:x val="-3.5373899268508605E-2"/>
                  <c:y val="-0.1242158092848181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5AA-4E9F-9B34-997EFA83AC3A}"/>
                </c:ext>
              </c:extLst>
            </c:dLbl>
            <c:dLbl>
              <c:idx val="1"/>
              <c:layout>
                <c:manualLayout>
                  <c:x val="-3.5953008715462816E-2"/>
                  <c:y val="-7.13389174435791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5AA-4E9F-9B34-997EFA83AC3A}"/>
                </c:ext>
              </c:extLst>
            </c:dLbl>
            <c:dLbl>
              <c:idx val="2"/>
              <c:layout>
                <c:manualLayout>
                  <c:x val="-1.9253407935476443E-2"/>
                  <c:y val="-8.1921084348232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5AA-4E9F-9B34-997EFA83AC3A}"/>
                </c:ext>
              </c:extLst>
            </c:dLbl>
            <c:dLbl>
              <c:idx val="3"/>
              <c:layout>
                <c:manualLayout>
                  <c:x val="-2.1167961617021992E-2"/>
                  <c:y val="-0.1030851055122535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5AA-4E9F-9B34-997EFA83AC3A}"/>
                </c:ext>
              </c:extLst>
            </c:dLbl>
            <c:dLbl>
              <c:idx val="4"/>
              <c:layout>
                <c:manualLayout>
                  <c:x val="-1.9980253287914387E-2"/>
                  <c:y val="-6.71060955138719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5AA-4E9F-9B34-997EFA83AC3A}"/>
                </c:ext>
              </c:extLst>
            </c:dLbl>
            <c:dLbl>
              <c:idx val="5"/>
              <c:layout>
                <c:manualLayout>
                  <c:x val="-1.9826671122198981E-2"/>
                  <c:y val="-7.6629766411941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5AA-4E9F-9B34-997EFA83AC3A}"/>
                </c:ext>
              </c:extLst>
            </c:dLbl>
            <c:dLbl>
              <c:idx val="6"/>
              <c:layout>
                <c:manualLayout>
                  <c:x val="-1.9960513441736983E-2"/>
                  <c:y val="-7.56604985230045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5AA-4E9F-9B34-997EFA83AC3A}"/>
                </c:ext>
              </c:extLst>
            </c:dLbl>
            <c:dLbl>
              <c:idx val="7"/>
              <c:layout>
                <c:manualLayout>
                  <c:x val="-3.1223733867586086E-2"/>
                  <c:y val="-8.01351524911332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5AA-4E9F-9B34-997EFA83AC3A}"/>
                </c:ext>
              </c:extLst>
            </c:dLbl>
            <c:dLbl>
              <c:idx val="8"/>
              <c:layout>
                <c:manualLayout>
                  <c:x val="-2.143394399279076E-2"/>
                  <c:y val="-6.60479121525737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5AA-4E9F-9B34-997EFA83AC3A}"/>
                </c:ext>
              </c:extLst>
            </c:dLbl>
            <c:dLbl>
              <c:idx val="9"/>
              <c:layout>
                <c:manualLayout>
                  <c:x val="-1.5992638494152729E-2"/>
                  <c:y val="-8.2814096167715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5AA-4E9F-9B34-997EFA83AC3A}"/>
                </c:ext>
              </c:extLst>
            </c:dLbl>
            <c:dLbl>
              <c:idx val="10"/>
              <c:layout>
                <c:manualLayout>
                  <c:x val="5.1607766854586984E-2"/>
                  <c:y val="-5.2612651774864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5AA-4E9F-9B34-997EFA83AC3A}"/>
                </c:ext>
              </c:extLst>
            </c:dLbl>
            <c:dLbl>
              <c:idx val="11"/>
              <c:layout>
                <c:manualLayout>
                  <c:x val="-7.7608092997251188E-2"/>
                  <c:y val="-7.95791304004189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5AA-4E9F-9B34-997EFA83AC3A}"/>
                </c:ext>
              </c:extLst>
            </c:dLbl>
            <c:dLbl>
              <c:idx val="12"/>
              <c:layout>
                <c:manualLayout>
                  <c:x val="-2.0447048408889893E-2"/>
                  <c:y val="-5.2068485165828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5AA-4E9F-9B34-997EFA83AC3A}"/>
                </c:ext>
              </c:extLst>
            </c:dLbl>
            <c:dLbl>
              <c:idx val="13"/>
              <c:layout>
                <c:manualLayout>
                  <c:x val="-4.0573312211713182E-3"/>
                  <c:y val="-8.52021853604560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5AA-4E9F-9B34-997EFA83AC3A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0.47156153050672173"/>
                  <c:y val="0.243386243386243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5AA-4E9F-9B34-997EFA83AC3A}"/>
                </c:ext>
              </c:extLst>
            </c:dLbl>
            <c:dLbl>
              <c:idx val="15"/>
              <c:layout>
                <c:manualLayout>
                  <c:xMode val="edge"/>
                  <c:yMode val="edge"/>
                  <c:x val="0.49948293691830487"/>
                  <c:y val="0.248677248677248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5AA-4E9F-9B34-997EFA83AC3A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53154084798345402"/>
                  <c:y val="0.243386243386243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5AA-4E9F-9B34-997EFA83AC3A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56670113753878193"/>
                  <c:y val="0.2275132275132277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5AA-4E9F-9B34-997EFA83AC3A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59772492244053865"/>
                  <c:y val="0.2222222222222222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95AA-4E9F-9B34-997EFA83AC3A}"/>
                </c:ext>
              </c:extLst>
            </c:dLbl>
            <c:dLbl>
              <c:idx val="19"/>
              <c:layout>
                <c:manualLayout>
                  <c:xMode val="edge"/>
                  <c:yMode val="edge"/>
                  <c:x val="0.61840744570837669"/>
                  <c:y val="0.190476190476190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95AA-4E9F-9B34-997EFA83AC3A}"/>
                </c:ext>
              </c:extLst>
            </c:dLbl>
            <c:dLbl>
              <c:idx val="20"/>
              <c:layout>
                <c:manualLayout>
                  <c:xMode val="edge"/>
                  <c:yMode val="edge"/>
                  <c:x val="0.65046535677352746"/>
                  <c:y val="0.195767195767196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95AA-4E9F-9B34-997EFA83AC3A}"/>
                </c:ext>
              </c:extLst>
            </c:dLbl>
            <c:dLbl>
              <c:idx val="21"/>
              <c:layout>
                <c:manualLayout>
                  <c:xMode val="edge"/>
                  <c:yMode val="edge"/>
                  <c:x val="0.68665977249224464"/>
                  <c:y val="0.2116402116402117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95AA-4E9F-9B34-997EFA83AC3A}"/>
                </c:ext>
              </c:extLst>
            </c:dLbl>
            <c:dLbl>
              <c:idx val="22"/>
              <c:layout>
                <c:manualLayout>
                  <c:xMode val="edge"/>
                  <c:yMode val="edge"/>
                  <c:x val="0.71354705274043462"/>
                  <c:y val="0.190476190476190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95AA-4E9F-9B34-997EFA83AC3A}"/>
                </c:ext>
              </c:extLst>
            </c:dLbl>
            <c:dLbl>
              <c:idx val="23"/>
              <c:layout>
                <c:manualLayout>
                  <c:xMode val="edge"/>
                  <c:yMode val="edge"/>
                  <c:x val="0.74767321613236948"/>
                  <c:y val="0.1957671957671963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95AA-4E9F-9B34-997EFA83AC3A}"/>
                </c:ext>
              </c:extLst>
            </c:dLbl>
            <c:dLbl>
              <c:idx val="24"/>
              <c:layout>
                <c:manualLayout>
                  <c:xMode val="edge"/>
                  <c:yMode val="edge"/>
                  <c:x val="0.62254395036194421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95AA-4E9F-9B34-997EFA83AC3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Sheet1!$B$1:$O$1</c:f>
              <c:numCache>
                <c:formatCode>General</c:formatCode>
                <c:ptCount val="14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</c:numCache>
            </c:numRef>
          </c:cat>
          <c:val>
            <c:numRef>
              <c:f>Sheet1!$B$2:$O$2</c:f>
              <c:numCache>
                <c:formatCode>General</c:formatCode>
                <c:ptCount val="14"/>
                <c:pt idx="0">
                  <c:v>90</c:v>
                </c:pt>
                <c:pt idx="1">
                  <c:v>89</c:v>
                </c:pt>
                <c:pt idx="2">
                  <c:v>85</c:v>
                </c:pt>
                <c:pt idx="3">
                  <c:v>89</c:v>
                </c:pt>
                <c:pt idx="4">
                  <c:v>93</c:v>
                </c:pt>
                <c:pt idx="5">
                  <c:v>94</c:v>
                </c:pt>
                <c:pt idx="6">
                  <c:v>95</c:v>
                </c:pt>
                <c:pt idx="7">
                  <c:v>95</c:v>
                </c:pt>
                <c:pt idx="8">
                  <c:v>94.6</c:v>
                </c:pt>
                <c:pt idx="9">
                  <c:v>93</c:v>
                </c:pt>
                <c:pt idx="10">
                  <c:v>94</c:v>
                </c:pt>
                <c:pt idx="11">
                  <c:v>94</c:v>
                </c:pt>
                <c:pt idx="12">
                  <c:v>94</c:v>
                </c:pt>
                <c:pt idx="13">
                  <c:v>92.6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95AA-4E9F-9B34-997EFA83AC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566144"/>
        <c:axId val="98567680"/>
      </c:lineChart>
      <c:catAx>
        <c:axId val="9856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98567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67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8566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055908806281812E-2"/>
          <c:y val="8.2100213977723019E-2"/>
          <c:w val="0.89436142432675358"/>
          <c:h val="0.6166419543259589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Հարկապույտ հազ</c:v>
                </c:pt>
              </c:strCache>
            </c:strRef>
          </c:tx>
          <c:spPr>
            <a:ln w="38062">
              <a:solidFill>
                <a:srgbClr val="00008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numRef>
              <c:f>Sheet1!$B$1:$T$1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Sheet1!$B$2:$T$2</c:f>
              <c:numCache>
                <c:formatCode>General</c:formatCode>
                <c:ptCount val="19"/>
                <c:pt idx="0">
                  <c:v>1.1000000000000001</c:v>
                </c:pt>
                <c:pt idx="1">
                  <c:v>0.5</c:v>
                </c:pt>
                <c:pt idx="2">
                  <c:v>0.30000000000000032</c:v>
                </c:pt>
                <c:pt idx="3">
                  <c:v>0.30000000000000032</c:v>
                </c:pt>
                <c:pt idx="4">
                  <c:v>0.70000000000000062</c:v>
                </c:pt>
                <c:pt idx="5">
                  <c:v>1.1000000000000001</c:v>
                </c:pt>
                <c:pt idx="6">
                  <c:v>0.30000000000000032</c:v>
                </c:pt>
                <c:pt idx="7">
                  <c:v>0.5</c:v>
                </c:pt>
                <c:pt idx="8">
                  <c:v>0.70000000000000062</c:v>
                </c:pt>
                <c:pt idx="9">
                  <c:v>0.8</c:v>
                </c:pt>
                <c:pt idx="10">
                  <c:v>0.5</c:v>
                </c:pt>
                <c:pt idx="11">
                  <c:v>0.2</c:v>
                </c:pt>
                <c:pt idx="12">
                  <c:v>0.60000000000000064</c:v>
                </c:pt>
                <c:pt idx="13">
                  <c:v>0.25</c:v>
                </c:pt>
                <c:pt idx="14">
                  <c:v>0.5</c:v>
                </c:pt>
                <c:pt idx="15">
                  <c:v>0.9</c:v>
                </c:pt>
                <c:pt idx="16">
                  <c:v>0.5</c:v>
                </c:pt>
                <c:pt idx="17">
                  <c:v>0.4</c:v>
                </c:pt>
                <c:pt idx="18">
                  <c:v>0.5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A525-4476-9D3C-B4E51FBFBAA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Կապույտ հազ</c:v>
                </c:pt>
              </c:strCache>
            </c:strRef>
          </c:tx>
          <c:spPr>
            <a:ln w="38062">
              <a:solidFill>
                <a:srgbClr val="FF00FF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marker>
          <c:cat>
            <c:numRef>
              <c:f>Sheet1!$B$1:$T$1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Sheet1!$B$3:$T$3</c:f>
              <c:numCache>
                <c:formatCode>General</c:formatCode>
                <c:ptCount val="19"/>
                <c:pt idx="0">
                  <c:v>0.30000000000000032</c:v>
                </c:pt>
                <c:pt idx="1">
                  <c:v>0.2</c:v>
                </c:pt>
                <c:pt idx="2">
                  <c:v>0.1</c:v>
                </c:pt>
                <c:pt idx="3">
                  <c:v>0.1</c:v>
                </c:pt>
                <c:pt idx="4">
                  <c:v>0.2</c:v>
                </c:pt>
                <c:pt idx="5">
                  <c:v>0.2</c:v>
                </c:pt>
                <c:pt idx="6">
                  <c:v>0.1</c:v>
                </c:pt>
                <c:pt idx="7">
                  <c:v>0</c:v>
                </c:pt>
                <c:pt idx="8">
                  <c:v>0.1</c:v>
                </c:pt>
                <c:pt idx="9">
                  <c:v>0.30000000000000032</c:v>
                </c:pt>
                <c:pt idx="10">
                  <c:v>0.1</c:v>
                </c:pt>
                <c:pt idx="11">
                  <c:v>0</c:v>
                </c:pt>
                <c:pt idx="12">
                  <c:v>0.2</c:v>
                </c:pt>
                <c:pt idx="13">
                  <c:v>0.4</c:v>
                </c:pt>
                <c:pt idx="14">
                  <c:v>2.8</c:v>
                </c:pt>
                <c:pt idx="15">
                  <c:v>0.2</c:v>
                </c:pt>
                <c:pt idx="16">
                  <c:v>0.2</c:v>
                </c:pt>
                <c:pt idx="17">
                  <c:v>2.6</c:v>
                </c:pt>
                <c:pt idx="18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25-4476-9D3C-B4E51FBFB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642560"/>
        <c:axId val="98644352"/>
      </c:lineChart>
      <c:catAx>
        <c:axId val="98642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9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44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44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2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799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42560"/>
        <c:crosses val="autoZero"/>
        <c:crossBetween val="between"/>
      </c:valAx>
      <c:spPr>
        <a:noFill/>
        <a:ln w="25375">
          <a:noFill/>
        </a:ln>
      </c:spPr>
    </c:plotArea>
    <c:legend>
      <c:legendPos val="r"/>
      <c:layout>
        <c:manualLayout>
          <c:xMode val="edge"/>
          <c:yMode val="edge"/>
          <c:x val="0.20034992892843309"/>
          <c:y val="7.6795729143342914E-2"/>
          <c:w val="0.37706060824965804"/>
          <c:h val="0.144824307305156"/>
        </c:manualLayout>
      </c:layout>
      <c:overlay val="0"/>
      <c:spPr>
        <a:noFill/>
        <a:ln w="3172">
          <a:solidFill>
            <a:srgbClr val="000000"/>
          </a:solidFill>
          <a:prstDash val="solid"/>
        </a:ln>
      </c:spPr>
      <c:txPr>
        <a:bodyPr/>
        <a:lstStyle/>
        <a:p>
          <a:pPr>
            <a:defRPr sz="734" b="1" i="0" u="none" strike="noStrike" baseline="0">
              <a:solidFill>
                <a:srgbClr val="000000"/>
              </a:solidFill>
              <a:latin typeface="Arial LatArm"/>
              <a:ea typeface="Arial LatArm"/>
              <a:cs typeface="Arial LatArm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accent4">
        <a:lumMod val="20000"/>
        <a:lumOff val="80000"/>
      </a:schemeClr>
    </a:solidFill>
    <a:ln>
      <a:noFill/>
    </a:ln>
    <a:scene3d>
      <a:camera prst="orthographicFront"/>
      <a:lightRig rig="threePt" dir="t"/>
    </a:scene3d>
    <a:sp3d>
      <a:bevelT/>
      <a:bevelB/>
    </a:sp3d>
  </c:spPr>
  <c:txPr>
    <a:bodyPr/>
    <a:lstStyle/>
    <a:p>
      <a:pPr>
        <a:defRPr sz="82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781186834404413E-2"/>
          <c:y val="9.7121975526122548E-2"/>
          <c:w val="0.92069795154916279"/>
          <c:h val="0.5726770417504235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2018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Sheet1!$B$1:$M$1</c:f>
              <c:strCache>
                <c:ptCount val="12"/>
                <c:pt idx="0">
                  <c:v>ÑáõÝí³ñ</c:v>
                </c:pt>
                <c:pt idx="1">
                  <c:v>÷»ïñí³ñ</c:v>
                </c:pt>
                <c:pt idx="2">
                  <c:v>Ù³ñï</c:v>
                </c:pt>
                <c:pt idx="3">
                  <c:v>³åñÇÉ</c:v>
                </c:pt>
                <c:pt idx="4">
                  <c:v>Ù³ÛÇë</c:v>
                </c:pt>
                <c:pt idx="5">
                  <c:v>ÑáõÝÇë</c:v>
                </c:pt>
                <c:pt idx="6">
                  <c:v>ÑáõÉÇë</c:v>
                </c:pt>
                <c:pt idx="7">
                  <c:v>օգոստոս</c:v>
                </c:pt>
                <c:pt idx="8">
                  <c:v>սեպտեմբեր</c:v>
                </c:pt>
                <c:pt idx="9">
                  <c:v>հոկտեմբեր</c:v>
                </c:pt>
                <c:pt idx="10">
                  <c:v>նոյեմբեր</c:v>
                </c:pt>
                <c:pt idx="11">
                  <c:v>դեկտեմբեր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0">
                  <c:v>0.1</c:v>
                </c:pt>
                <c:pt idx="1">
                  <c:v>0.5</c:v>
                </c:pt>
                <c:pt idx="2">
                  <c:v>0.60000000000000064</c:v>
                </c:pt>
                <c:pt idx="3">
                  <c:v>0.30000000000000032</c:v>
                </c:pt>
                <c:pt idx="4">
                  <c:v>0.60000000000000064</c:v>
                </c:pt>
                <c:pt idx="5">
                  <c:v>0.77000000000000091</c:v>
                </c:pt>
                <c:pt idx="6">
                  <c:v>1.1700000000000015</c:v>
                </c:pt>
                <c:pt idx="7">
                  <c:v>0.30000000000000032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80-4270-B404-12748B89E8C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2017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marker>
          <c:cat>
            <c:strRef>
              <c:f>Sheet1!$B$1:$M$1</c:f>
              <c:strCache>
                <c:ptCount val="12"/>
                <c:pt idx="0">
                  <c:v>ÑáõÝí³ñ</c:v>
                </c:pt>
                <c:pt idx="1">
                  <c:v>÷»ïñí³ñ</c:v>
                </c:pt>
                <c:pt idx="2">
                  <c:v>Ù³ñï</c:v>
                </c:pt>
                <c:pt idx="3">
                  <c:v>³åñÇÉ</c:v>
                </c:pt>
                <c:pt idx="4">
                  <c:v>Ù³ÛÇë</c:v>
                </c:pt>
                <c:pt idx="5">
                  <c:v>ÑáõÝÇë</c:v>
                </c:pt>
                <c:pt idx="6">
                  <c:v>ÑáõÉÇë</c:v>
                </c:pt>
                <c:pt idx="7">
                  <c:v>օգոստոս</c:v>
                </c:pt>
                <c:pt idx="8">
                  <c:v>սեպտեմբեր</c:v>
                </c:pt>
                <c:pt idx="9">
                  <c:v>հոկտեմբեր</c:v>
                </c:pt>
                <c:pt idx="10">
                  <c:v>նոյեմբեր</c:v>
                </c:pt>
                <c:pt idx="11">
                  <c:v>դեկտեմբեր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0</c:v>
                </c:pt>
                <c:pt idx="1">
                  <c:v>0.1</c:v>
                </c:pt>
                <c:pt idx="2">
                  <c:v>0.1</c:v>
                </c:pt>
                <c:pt idx="3">
                  <c:v>0</c:v>
                </c:pt>
                <c:pt idx="4">
                  <c:v>3.0000000000000002E-2</c:v>
                </c:pt>
                <c:pt idx="5">
                  <c:v>0.2</c:v>
                </c:pt>
                <c:pt idx="6">
                  <c:v>0.8</c:v>
                </c:pt>
                <c:pt idx="7">
                  <c:v>0.70000000000000062</c:v>
                </c:pt>
                <c:pt idx="8">
                  <c:v>0.2</c:v>
                </c:pt>
                <c:pt idx="9">
                  <c:v>0.1</c:v>
                </c:pt>
                <c:pt idx="10">
                  <c:v>0.15000000000000019</c:v>
                </c:pt>
                <c:pt idx="11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80-4270-B404-12748B89E8C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ÑáõÝí³ñ</c:v>
                </c:pt>
                <c:pt idx="1">
                  <c:v>÷»ïñí³ñ</c:v>
                </c:pt>
                <c:pt idx="2">
                  <c:v>Ù³ñï</c:v>
                </c:pt>
                <c:pt idx="3">
                  <c:v>³åñÇÉ</c:v>
                </c:pt>
                <c:pt idx="4">
                  <c:v>Ù³ÛÇë</c:v>
                </c:pt>
                <c:pt idx="5">
                  <c:v>ÑáõÝÇë</c:v>
                </c:pt>
                <c:pt idx="6">
                  <c:v>ÑáõÉÇë</c:v>
                </c:pt>
                <c:pt idx="7">
                  <c:v>օգոստոս</c:v>
                </c:pt>
                <c:pt idx="8">
                  <c:v>սեպտեմբեր</c:v>
                </c:pt>
                <c:pt idx="9">
                  <c:v>հոկտեմբեր</c:v>
                </c:pt>
                <c:pt idx="10">
                  <c:v>նոյեմբեր</c:v>
                </c:pt>
                <c:pt idx="11">
                  <c:v>դեկտեմբեր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0</c:v>
                </c:pt>
                <c:pt idx="1">
                  <c:v>3.0000000000000002E-2</c:v>
                </c:pt>
                <c:pt idx="2">
                  <c:v>3.0000000000000002E-2</c:v>
                </c:pt>
                <c:pt idx="3">
                  <c:v>0</c:v>
                </c:pt>
                <c:pt idx="4">
                  <c:v>6.0000000000000032E-2</c:v>
                </c:pt>
                <c:pt idx="5">
                  <c:v>3.0000000000000002E-2</c:v>
                </c:pt>
                <c:pt idx="6">
                  <c:v>0</c:v>
                </c:pt>
                <c:pt idx="7">
                  <c:v>0.1</c:v>
                </c:pt>
                <c:pt idx="8">
                  <c:v>0.1</c:v>
                </c:pt>
                <c:pt idx="9">
                  <c:v>3.0000000000000002E-2</c:v>
                </c:pt>
                <c:pt idx="10">
                  <c:v>0</c:v>
                </c:pt>
                <c:pt idx="11">
                  <c:v>6.0000000000000032E-2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B80-4270-B404-12748B89E8C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ÑáõÝí³ñ</c:v>
                </c:pt>
                <c:pt idx="1">
                  <c:v>÷»ïñí³ñ</c:v>
                </c:pt>
                <c:pt idx="2">
                  <c:v>Ù³ñï</c:v>
                </c:pt>
                <c:pt idx="3">
                  <c:v>³åñÇÉ</c:v>
                </c:pt>
                <c:pt idx="4">
                  <c:v>Ù³ÛÇë</c:v>
                </c:pt>
                <c:pt idx="5">
                  <c:v>ÑáõÝÇë</c:v>
                </c:pt>
                <c:pt idx="6">
                  <c:v>ÑáõÉÇë</c:v>
                </c:pt>
                <c:pt idx="7">
                  <c:v>օգոստոս</c:v>
                </c:pt>
                <c:pt idx="8">
                  <c:v>սեպտեմբեր</c:v>
                </c:pt>
                <c:pt idx="9">
                  <c:v>հոկտեմբեր</c:v>
                </c:pt>
                <c:pt idx="10">
                  <c:v>նոյեմբեր</c:v>
                </c:pt>
                <c:pt idx="11">
                  <c:v>դեկտեմբեր</c:v>
                </c:pt>
              </c:strCache>
            </c:strRef>
          </c:cat>
          <c:val>
            <c:numRef>
              <c:f>Sheet1!$B$5:$M$5</c:f>
              <c:numCache>
                <c:formatCode>General</c:formatCode>
                <c:ptCount val="12"/>
                <c:pt idx="0">
                  <c:v>0</c:v>
                </c:pt>
                <c:pt idx="1">
                  <c:v>7.0000000000000021E-2</c:v>
                </c:pt>
                <c:pt idx="2">
                  <c:v>0</c:v>
                </c:pt>
                <c:pt idx="3">
                  <c:v>3.0000000000000002E-2</c:v>
                </c:pt>
                <c:pt idx="4">
                  <c:v>0.1</c:v>
                </c:pt>
                <c:pt idx="5">
                  <c:v>0.1</c:v>
                </c:pt>
                <c:pt idx="6">
                  <c:v>0.2</c:v>
                </c:pt>
                <c:pt idx="7">
                  <c:v>7.0000000000000021E-2</c:v>
                </c:pt>
                <c:pt idx="8">
                  <c:v>0.1</c:v>
                </c:pt>
                <c:pt idx="9">
                  <c:v>3.0000000000000002E-2</c:v>
                </c:pt>
                <c:pt idx="10">
                  <c:v>0</c:v>
                </c:pt>
                <c:pt idx="11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B80-4270-B404-12748B89E8CD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ÑáõÝí³ñ</c:v>
                </c:pt>
                <c:pt idx="1">
                  <c:v>÷»ïñí³ñ</c:v>
                </c:pt>
                <c:pt idx="2">
                  <c:v>Ù³ñï</c:v>
                </c:pt>
                <c:pt idx="3">
                  <c:v>³åñÇÉ</c:v>
                </c:pt>
                <c:pt idx="4">
                  <c:v>Ù³ÛÇë</c:v>
                </c:pt>
                <c:pt idx="5">
                  <c:v>ÑáõÝÇë</c:v>
                </c:pt>
                <c:pt idx="6">
                  <c:v>ÑáõÉÇë</c:v>
                </c:pt>
                <c:pt idx="7">
                  <c:v>օգոստոս</c:v>
                </c:pt>
                <c:pt idx="8">
                  <c:v>սեպտեմբեր</c:v>
                </c:pt>
                <c:pt idx="9">
                  <c:v>հոկտեմբեր</c:v>
                </c:pt>
                <c:pt idx="10">
                  <c:v>նոյեմբեր</c:v>
                </c:pt>
                <c:pt idx="11">
                  <c:v>դեկտեմբեր</c:v>
                </c:pt>
              </c:strCache>
            </c:strRef>
          </c:cat>
          <c:val>
            <c:numRef>
              <c:f>Sheet1!$B$6:$M$6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0.30000000000000032</c:v>
                </c:pt>
                <c:pt idx="3">
                  <c:v>7.0000000000000021E-2</c:v>
                </c:pt>
                <c:pt idx="4">
                  <c:v>0.30000000000000032</c:v>
                </c:pt>
                <c:pt idx="5">
                  <c:v>0.60000000000000064</c:v>
                </c:pt>
                <c:pt idx="6">
                  <c:v>0.60000000000000064</c:v>
                </c:pt>
                <c:pt idx="7">
                  <c:v>0.5</c:v>
                </c:pt>
                <c:pt idx="8">
                  <c:v>0.2</c:v>
                </c:pt>
                <c:pt idx="9">
                  <c:v>0.1</c:v>
                </c:pt>
                <c:pt idx="10">
                  <c:v>3.0000000000000002E-2</c:v>
                </c:pt>
                <c:pt idx="11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B80-4270-B404-12748B89E8CD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ÑáõÝí³ñ</c:v>
                </c:pt>
                <c:pt idx="1">
                  <c:v>÷»ïñí³ñ</c:v>
                </c:pt>
                <c:pt idx="2">
                  <c:v>Ù³ñï</c:v>
                </c:pt>
                <c:pt idx="3">
                  <c:v>³åñÇÉ</c:v>
                </c:pt>
                <c:pt idx="4">
                  <c:v>Ù³ÛÇë</c:v>
                </c:pt>
                <c:pt idx="5">
                  <c:v>ÑáõÝÇë</c:v>
                </c:pt>
                <c:pt idx="6">
                  <c:v>ÑáõÉÇë</c:v>
                </c:pt>
                <c:pt idx="7">
                  <c:v>օգոստոս</c:v>
                </c:pt>
                <c:pt idx="8">
                  <c:v>սեպտեմբեր</c:v>
                </c:pt>
                <c:pt idx="9">
                  <c:v>հոկտեմբեր</c:v>
                </c:pt>
                <c:pt idx="10">
                  <c:v>նոյեմբեր</c:v>
                </c:pt>
                <c:pt idx="11">
                  <c:v>դեկտեմբեր</c:v>
                </c:pt>
              </c:strCache>
            </c:strRef>
          </c:cat>
          <c:val>
            <c:numRef>
              <c:f>Sheet1!$B$7:$M$7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3.0000000000000002E-2</c:v>
                </c:pt>
                <c:pt idx="3">
                  <c:v>0.1</c:v>
                </c:pt>
                <c:pt idx="4">
                  <c:v>0.2</c:v>
                </c:pt>
                <c:pt idx="5">
                  <c:v>0.1</c:v>
                </c:pt>
                <c:pt idx="6">
                  <c:v>0.1</c:v>
                </c:pt>
                <c:pt idx="7">
                  <c:v>0.30000000000000032</c:v>
                </c:pt>
                <c:pt idx="8">
                  <c:v>0.1</c:v>
                </c:pt>
                <c:pt idx="9">
                  <c:v>3.0000000000000002E-2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B80-4270-B404-12748B89E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808576"/>
        <c:axId val="98810112"/>
      </c:lineChart>
      <c:catAx>
        <c:axId val="9880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LatArm"/>
                <a:ea typeface="Times LatArm"/>
                <a:cs typeface="Times LatArm"/>
              </a:defRPr>
            </a:pPr>
            <a:endParaRPr lang="en-US"/>
          </a:p>
        </c:txPr>
        <c:crossAx val="9881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810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Times LatArm"/>
                <a:ea typeface="Times LatArm"/>
                <a:cs typeface="Times LatArm"/>
              </a:defRPr>
            </a:pPr>
            <a:endParaRPr lang="en-US"/>
          </a:p>
        </c:txPr>
        <c:crossAx val="9880857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8569034339457571"/>
          <c:y val="1.2582677165354061E-3"/>
          <c:w val="0.67915708812260533"/>
          <c:h val="9.3534344792268492E-2"/>
        </c:manualLayout>
      </c:layout>
      <c:overlay val="0"/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  <c:txPr>
        <a:bodyPr/>
        <a:lstStyle/>
        <a:p>
          <a:pPr>
            <a:defRPr sz="825" b="1" i="0" u="none" strike="noStrike" baseline="0">
              <a:solidFill>
                <a:srgbClr val="000000"/>
              </a:solidFill>
              <a:latin typeface="Times LatArm"/>
              <a:ea typeface="Times LatArm"/>
              <a:cs typeface="Times LatArm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>
      <a:innerShdw blurRad="63500" dist="50800" dir="13500000">
        <a:prstClr val="black">
          <a:alpha val="50000"/>
        </a:prstClr>
      </a:innerShdw>
    </a:effectLst>
    <a:scene3d>
      <a:camera prst="orthographicFront"/>
      <a:lightRig rig="threePt" dir="t"/>
    </a:scene3d>
    <a:sp3d>
      <a:bevelT/>
      <a:bevelB/>
    </a:sp3d>
  </c:spPr>
  <c:txPr>
    <a:bodyPr/>
    <a:lstStyle/>
    <a:p>
      <a:pPr>
        <a:defRPr sz="825" b="1" i="0" u="none" strike="noStrike" baseline="0">
          <a:solidFill>
            <a:srgbClr val="000000"/>
          </a:solidFill>
          <a:latin typeface="Times LatArm"/>
          <a:ea typeface="Times LatArm"/>
          <a:cs typeface="Times LatArm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</cdr:x>
      <cdr:y>0.4935</cdr:y>
    </cdr:from>
    <cdr:to>
      <cdr:x>0.49325</cdr:x>
      <cdr:y>0.58875</cdr:y>
    </cdr:to>
    <cdr:sp macro="" textlink="">
      <cdr:nvSpPr>
        <cdr:cNvPr id="10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494809" y="888411"/>
          <a:ext cx="48356" cy="17147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  <a:effectLst xmlns:a="http://schemas.openxmlformats.org/drawingml/2006/main"/>
      </cdr:spPr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9D451-0007-43BA-A5F0-7B866409833E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29609-6C5D-495A-AB23-E2E97AE0AE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13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AFEEA-AAA4-4093-BEF0-7636D51DF7D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000" smtClean="0"/>
              <a:t> </a:t>
            </a:r>
            <a:endParaRPr lang="ru-RU" sz="10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617538"/>
            <a:ext cx="779303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45088" y="2017713"/>
            <a:ext cx="3810000" cy="4114800"/>
          </a:xfrm>
        </p:spPr>
        <p:txBody>
          <a:bodyPr lIns="91426" tIns="45713" rIns="91426" bIns="45713"/>
          <a:lstStyle/>
          <a:p>
            <a:pPr lvl="0"/>
            <a:endParaRPr lang="en-US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77B51-0652-40DA-BE66-CCD33C81B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wer/2015/wer9035.pdf?ua=1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wer/2015/wer9035.pdf?ua=1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dc.gov/pertussis/about/photos.html" TargetMode="External"/><Relationship Id="rId5" Type="http://schemas.openxmlformats.org/officeDocument/2006/relationships/hyperlink" Target="https://www.cdc.gov/pertussis/about/complications.html" TargetMode="Externa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1"/>
            <a:ext cx="7315200" cy="2533650"/>
          </a:xfrm>
        </p:spPr>
        <p:txBody>
          <a:bodyPr>
            <a:normAutofit fontScale="90000"/>
          </a:bodyPr>
          <a:lstStyle/>
          <a:p>
            <a:r>
              <a:rPr lang="hy-AM" dirty="0" smtClean="0"/>
              <a:t>Կապույտ հազ, համաճարակաբանական առանձնահատկությունները և կանխարգելումը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343400"/>
            <a:ext cx="4495800" cy="19050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hy-AM" sz="2800" dirty="0" smtClean="0">
                <a:solidFill>
                  <a:schemeClr val="tx1"/>
                </a:solidFill>
              </a:rPr>
              <a:t>Սվետլանա Գրիգորյան</a:t>
            </a:r>
          </a:p>
          <a:p>
            <a:pPr algn="l"/>
            <a:r>
              <a:rPr lang="hy-AM" sz="2400" dirty="0" smtClean="0">
                <a:solidFill>
                  <a:schemeClr val="tx1"/>
                </a:solidFill>
              </a:rPr>
              <a:t>ՀՎԿԱԿ ՊՈԱԿ </a:t>
            </a:r>
          </a:p>
          <a:p>
            <a:pPr algn="l"/>
            <a:r>
              <a:rPr lang="hy-AM" sz="2100" dirty="0" smtClean="0">
                <a:solidFill>
                  <a:schemeClr val="tx1"/>
                </a:solidFill>
              </a:rPr>
              <a:t>իմունականխարգելման և կառավարելի վարակիչ հիվանդությունների համաճարակաբանության բաժնի պետ</a:t>
            </a:r>
            <a:endParaRPr lang="en-US" sz="21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hy-AM" sz="2400" dirty="0"/>
              <a:t>Պատվաստանյութերի </a:t>
            </a:r>
            <a:r>
              <a:rPr lang="en-US" sz="2400" dirty="0"/>
              <a:t> </a:t>
            </a:r>
            <a:r>
              <a:rPr lang="en-US" sz="2400" dirty="0" err="1"/>
              <a:t>միջազգային</a:t>
            </a:r>
            <a:r>
              <a:rPr lang="en-US" sz="2400" dirty="0"/>
              <a:t>  </a:t>
            </a:r>
            <a:r>
              <a:rPr lang="hy-AM" sz="2400" dirty="0"/>
              <a:t>սիմպոզիում </a:t>
            </a:r>
            <a:endParaRPr lang="en-US" sz="2400" dirty="0"/>
          </a:p>
          <a:p>
            <a:pPr>
              <a:defRPr/>
            </a:pPr>
            <a:r>
              <a:rPr lang="hy-AM" sz="2400" dirty="0"/>
              <a:t>Հոկտեմբերի 17-18, </a:t>
            </a:r>
            <a:r>
              <a:rPr lang="en-US" sz="2400" dirty="0"/>
              <a:t> 201</a:t>
            </a:r>
            <a:r>
              <a:rPr lang="hy-AM" sz="2400" dirty="0"/>
              <a:t>8</a:t>
            </a:r>
            <a:r>
              <a:rPr lang="en-US" sz="2400" dirty="0"/>
              <a:t>, </a:t>
            </a:r>
            <a:r>
              <a:rPr lang="hy-AM" sz="2400" dirty="0" smtClean="0"/>
              <a:t>Երևան </a:t>
            </a:r>
            <a:endParaRPr lang="en-US" sz="2000" dirty="0">
              <a:solidFill>
                <a:schemeClr val="tx2"/>
              </a:solidFill>
            </a:endParaRPr>
          </a:p>
          <a:p>
            <a:pPr algn="l"/>
            <a:endParaRPr lang="en-US" sz="2100" dirty="0" smtClean="0">
              <a:solidFill>
                <a:schemeClr val="tx1"/>
              </a:solidFill>
            </a:endParaRPr>
          </a:p>
          <a:p>
            <a:pPr algn="l"/>
            <a:endParaRPr lang="en-US" sz="2100" dirty="0">
              <a:solidFill>
                <a:schemeClr val="tx1"/>
              </a:solidFill>
            </a:endParaRPr>
          </a:p>
        </p:txBody>
      </p:sp>
      <p:pic>
        <p:nvPicPr>
          <p:cNvPr id="4" name="Picture 4" descr="Description: Description: C:\Users\HP2B\Desktop\varakich\2015\NCDC log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91000"/>
            <a:ext cx="2209800" cy="2057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-15875" y="4889500"/>
            <a:ext cx="9144000" cy="1587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y-AM" sz="2500" dirty="0" smtClean="0">
                <a:latin typeface="Times New Roman" pitchFamily="18" charset="0"/>
              </a:rPr>
              <a:t>Նպատակային տարիքային խմբերի պատվաստումներ</a:t>
            </a:r>
            <a:r>
              <a:rPr lang="en-US" sz="2500" dirty="0" smtClean="0">
                <a:latin typeface="Times New Roman" pitchFamily="18" charset="0"/>
              </a:rPr>
              <a:t>ի </a:t>
            </a:r>
            <a:r>
              <a:rPr lang="en-US" sz="2500" dirty="0" err="1" smtClean="0">
                <a:latin typeface="Times New Roman" pitchFamily="18" charset="0"/>
              </a:rPr>
              <a:t>ենթակա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երեխաների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hy-AM" sz="2500" dirty="0" smtClean="0">
                <a:latin typeface="Times New Roman" pitchFamily="18" charset="0"/>
              </a:rPr>
              <a:t>առնվազն 91%</a:t>
            </a:r>
            <a:r>
              <a:rPr lang="en-US" sz="2500" dirty="0" smtClean="0">
                <a:latin typeface="Times New Roman" pitchFamily="18" charset="0"/>
              </a:rPr>
              <a:t>-</a:t>
            </a:r>
            <a:r>
              <a:rPr lang="hy-AM" sz="2500" dirty="0" smtClean="0">
                <a:latin typeface="Times New Roman" pitchFamily="18" charset="0"/>
              </a:rPr>
              <a:t>ը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ստանում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են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իրենց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տարիքի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համար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անհրաժեշտ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պատվաստումների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ամբողջական</a:t>
            </a:r>
            <a:r>
              <a:rPr lang="en-US" sz="2500" dirty="0" smtClean="0">
                <a:latin typeface="Times New Roman" pitchFamily="18" charset="0"/>
              </a:rPr>
              <a:t> </a:t>
            </a:r>
            <a:r>
              <a:rPr lang="en-US" sz="2500" dirty="0" err="1" smtClean="0">
                <a:latin typeface="Times New Roman" pitchFamily="18" charset="0"/>
              </a:rPr>
              <a:t>փաթեթը</a:t>
            </a:r>
            <a:endParaRPr lang="hy-AM" sz="2500" dirty="0" smtClean="0">
              <a:latin typeface="Times New Roman" pitchFamily="18" charset="0"/>
            </a:endParaRP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0" y="-53"/>
            <a:ext cx="184438" cy="36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95" tIns="45655" rIns="91295" bIns="45655" anchor="ctr">
            <a:spAutoFit/>
          </a:bodyPr>
          <a:lstStyle/>
          <a:p>
            <a:endParaRPr lang="ru-RU"/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0" y="-53"/>
            <a:ext cx="184438" cy="36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95" tIns="45655" rIns="91295" bIns="45655" anchor="ctr">
            <a:spAutoFit/>
          </a:bodyPr>
          <a:lstStyle/>
          <a:p>
            <a:endParaRPr lang="ru-RU"/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-53"/>
            <a:ext cx="184438" cy="36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95" tIns="45655" rIns="91295" bIns="45655" anchor="ctr">
            <a:spAutoFit/>
          </a:bodyPr>
          <a:lstStyle/>
          <a:p>
            <a:endParaRPr lang="ru-RU"/>
          </a:p>
        </p:txBody>
      </p:sp>
      <p:sp>
        <p:nvSpPr>
          <p:cNvPr id="14342" name="Rectangle 2"/>
          <p:cNvSpPr txBox="1">
            <a:spLocks noChangeArrowheads="1"/>
          </p:cNvSpPr>
          <p:nvPr/>
        </p:nvSpPr>
        <p:spPr bwMode="auto">
          <a:xfrm>
            <a:off x="-31750" y="187855"/>
            <a:ext cx="9144000" cy="1082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95" tIns="45655" rIns="91295" bIns="45655" anchor="b"/>
          <a:lstStyle/>
          <a:p>
            <a:pPr algn="ctr" defTabSz="760647"/>
            <a:r>
              <a:rPr lang="en-US" sz="2800" dirty="0" err="1">
                <a:latin typeface="Sylfaen" pitchFamily="18" charset="0"/>
              </a:rPr>
              <a:t>Պատվաստումներում</a:t>
            </a:r>
            <a:r>
              <a:rPr lang="en-US" sz="2800" dirty="0">
                <a:latin typeface="Sylfaen" pitchFamily="18" charset="0"/>
              </a:rPr>
              <a:t> </a:t>
            </a:r>
            <a:r>
              <a:rPr lang="en-US" sz="2800" dirty="0" err="1">
                <a:latin typeface="Sylfaen" pitchFamily="18" charset="0"/>
              </a:rPr>
              <a:t>ամբողջական</a:t>
            </a:r>
            <a:r>
              <a:rPr lang="en-US" sz="2800" dirty="0">
                <a:latin typeface="Sylfaen" pitchFamily="18" charset="0"/>
              </a:rPr>
              <a:t> </a:t>
            </a:r>
            <a:r>
              <a:rPr lang="en-US" sz="2800" dirty="0" err="1" smtClean="0">
                <a:latin typeface="Sylfaen" pitchFamily="18" charset="0"/>
              </a:rPr>
              <a:t>ընդգրկվածություն</a:t>
            </a:r>
            <a:r>
              <a:rPr lang="en-US" sz="2800" dirty="0" smtClean="0">
                <a:latin typeface="Sylfaen" pitchFamily="18" charset="0"/>
              </a:rPr>
              <a:t> </a:t>
            </a:r>
            <a:endParaRPr lang="en-US" sz="2800" dirty="0">
              <a:latin typeface="Sylfaen" pitchFamily="18" charset="0"/>
            </a:endParaRPr>
          </a:p>
          <a:p>
            <a:pPr algn="ctr" defTabSz="760647"/>
            <a:r>
              <a:rPr lang="ru-RU" sz="2800" dirty="0" smtClean="0">
                <a:latin typeface="Sylfaen" pitchFamily="18" charset="0"/>
              </a:rPr>
              <a:t>200</a:t>
            </a:r>
            <a:r>
              <a:rPr lang="en-US" sz="2800" dirty="0" smtClean="0">
                <a:latin typeface="Sylfaen" pitchFamily="18" charset="0"/>
              </a:rPr>
              <a:t>8-201</a:t>
            </a:r>
            <a:r>
              <a:rPr lang="hy-AM" sz="2800" dirty="0" smtClean="0">
                <a:latin typeface="Sylfaen" pitchFamily="18" charset="0"/>
              </a:rPr>
              <a:t>7</a:t>
            </a:r>
            <a:r>
              <a:rPr lang="en-US" sz="2800" dirty="0" err="1" smtClean="0">
                <a:latin typeface="Sylfaen" pitchFamily="18" charset="0"/>
              </a:rPr>
              <a:t>թթ</a:t>
            </a:r>
            <a:r>
              <a:rPr lang="hy-AM" sz="2800" dirty="0" smtClean="0">
                <a:latin typeface="Sylfaen" pitchFamily="18" charset="0"/>
              </a:rPr>
              <a:t>.</a:t>
            </a:r>
            <a:r>
              <a:rPr lang="en-US" sz="2800" dirty="0" smtClean="0">
                <a:latin typeface="Sylfaen" pitchFamily="18" charset="0"/>
              </a:rPr>
              <a:t> </a:t>
            </a:r>
            <a:endParaRPr lang="ru-RU" sz="2800" dirty="0">
              <a:latin typeface="Sylfaen" pitchFamily="18" charset="0"/>
            </a:endParaRP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486834" y="2010834"/>
          <a:ext cx="8084344" cy="289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3100" dirty="0" smtClean="0"/>
              <a:t>Կապույտ հազի դեմ </a:t>
            </a:r>
            <a:r>
              <a:rPr lang="ru-RU" sz="3100" dirty="0" err="1" smtClean="0"/>
              <a:t>պատվաստումներում ընդգրկվածության շարժընթացը</a:t>
            </a:r>
            <a:r>
              <a:rPr lang="hy-AM" sz="3100" dirty="0" smtClean="0"/>
              <a:t>,</a:t>
            </a:r>
            <a:r>
              <a:rPr lang="ru-RU" sz="3100" dirty="0" smtClean="0"/>
              <a:t> 200</a:t>
            </a:r>
            <a:r>
              <a:rPr lang="hy-AM" sz="3100" dirty="0" smtClean="0"/>
              <a:t>5</a:t>
            </a:r>
            <a:r>
              <a:rPr lang="ru-RU" sz="3100" dirty="0" smtClean="0"/>
              <a:t>-201</a:t>
            </a:r>
            <a:r>
              <a:rPr lang="hy-AM" sz="3100" dirty="0" smtClean="0"/>
              <a:t>8</a:t>
            </a:r>
            <a:r>
              <a:rPr lang="ru-RU" sz="3100" dirty="0" err="1" smtClean="0"/>
              <a:t>թթ., </a:t>
            </a:r>
            <a:r>
              <a:rPr lang="ru-RU" sz="3100" dirty="0" smtClean="0"/>
              <a:t>% </a:t>
            </a:r>
            <a:endParaRPr lang="en-US" sz="31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/>
        </p:nvGraphicFramePr>
        <p:xfrm>
          <a:off x="1066800" y="1905000"/>
          <a:ext cx="7874000" cy="259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2800" b="1" dirty="0" smtClean="0"/>
              <a:t>Կ</a:t>
            </a:r>
            <a:r>
              <a:rPr lang="en-US" sz="2800" b="1" dirty="0" err="1" smtClean="0"/>
              <a:t>ապույտ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հազի</a:t>
            </a:r>
            <a:r>
              <a:rPr lang="en-US" sz="2800" b="1" dirty="0" smtClean="0"/>
              <a:t> </a:t>
            </a:r>
            <a:r>
              <a:rPr lang="hy-AM" sz="2800" b="1" dirty="0" smtClean="0"/>
              <a:t>և հարկապույտ հազի </a:t>
            </a:r>
            <a:r>
              <a:rPr lang="en-US" sz="2800" b="1" dirty="0" err="1" smtClean="0"/>
              <a:t>հիվանդացության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շարժընթացը</a:t>
            </a:r>
            <a:r>
              <a:rPr lang="hy-AM" sz="2800" b="1" dirty="0" smtClean="0"/>
              <a:t>,</a:t>
            </a:r>
            <a:r>
              <a:rPr lang="en-US" sz="2800" b="1" dirty="0" smtClean="0"/>
              <a:t> 200</a:t>
            </a:r>
            <a:r>
              <a:rPr lang="hy-AM" sz="2800" b="1" dirty="0" smtClean="0"/>
              <a:t>5</a:t>
            </a:r>
            <a:r>
              <a:rPr lang="en-US" sz="2800" b="1" dirty="0" smtClean="0"/>
              <a:t>-201</a:t>
            </a:r>
            <a:r>
              <a:rPr lang="hy-AM" sz="2800" b="1" dirty="0" smtClean="0"/>
              <a:t>8</a:t>
            </a:r>
            <a:r>
              <a:rPr lang="en-US" sz="2800" b="1" dirty="0" err="1" smtClean="0"/>
              <a:t>թթ</a:t>
            </a:r>
            <a:r>
              <a:rPr lang="en-US" sz="2800" b="1" dirty="0" smtClean="0"/>
              <a:t>. </a:t>
            </a:r>
            <a:endParaRPr lang="en-US" sz="2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352800"/>
            <a:ext cx="8458200" cy="304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hy-AM" sz="2800" dirty="0" smtClean="0"/>
              <a:t>2005-2018թթ. կապույտ հազի հիվանդացության շարժընթացում առանձնացվում են  պարբերական բարձրացումների ժամանակահատվածներ` 2009թ., 2013թ.-2014թ., 2017թ-2018թ.։  </a:t>
            </a:r>
          </a:p>
          <a:p>
            <a:pPr lvl="0" algn="just">
              <a:spcBef>
                <a:spcPct val="0"/>
              </a:spcBef>
              <a:buFont typeface="Arial" pitchFamily="34" charset="0"/>
              <a:buChar char="•"/>
            </a:pPr>
            <a:r>
              <a:rPr lang="hy-AM" sz="2800" dirty="0" smtClean="0"/>
              <a:t>Միջհամաճարակային շրջան՝ տևողությունը 3-4 տարի է /ի հաշիվ </a:t>
            </a:r>
            <a:r>
              <a:rPr lang="af-ZA" sz="2800" dirty="0" smtClean="0"/>
              <a:t>չպատվաստված </a:t>
            </a:r>
            <a:r>
              <a:rPr lang="hy-AM" sz="2800" dirty="0" smtClean="0"/>
              <a:t>և</a:t>
            </a:r>
            <a:r>
              <a:rPr lang="af-ZA" sz="2800" dirty="0" smtClean="0"/>
              <a:t> թերի պատվաստված անձանց </a:t>
            </a:r>
            <a:r>
              <a:rPr lang="hy-AM" sz="2800" dirty="0" smtClean="0"/>
              <a:t>կուտակման/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Object 3"/>
          <p:cNvGraphicFramePr/>
          <p:nvPr/>
        </p:nvGraphicFramePr>
        <p:xfrm>
          <a:off x="914400" y="1447800"/>
          <a:ext cx="7848600" cy="1701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2800" b="1" dirty="0" smtClean="0"/>
              <a:t>Կապույտ հազի հիվանդացության շարժընթացն ըստ ամիսների ՀՀ-ում</a:t>
            </a:r>
            <a:r>
              <a:rPr lang="hy-AM" sz="2800" dirty="0" smtClean="0"/>
              <a:t>,</a:t>
            </a:r>
            <a:r>
              <a:rPr lang="en-US" sz="2800" dirty="0" smtClean="0"/>
              <a:t> </a:t>
            </a:r>
            <a:r>
              <a:rPr lang="hy-AM" sz="2800" b="1" dirty="0" smtClean="0"/>
              <a:t>2013-2018թթ</a:t>
            </a:r>
            <a:r>
              <a:rPr lang="en-US" sz="2800" dirty="0" smtClean="0"/>
              <a:t>. </a:t>
            </a:r>
            <a:endParaRPr lang="en-US" sz="2800" dirty="0"/>
          </a:p>
        </p:txBody>
      </p:sp>
      <p:graphicFrame>
        <p:nvGraphicFramePr>
          <p:cNvPr id="5" name="Object 5"/>
          <p:cNvGraphicFramePr/>
          <p:nvPr/>
        </p:nvGraphicFramePr>
        <p:xfrm>
          <a:off x="838200" y="1752600"/>
          <a:ext cx="7696200" cy="190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381000" y="3581400"/>
            <a:ext cx="84582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hy-AM" sz="2800" dirty="0" smtClean="0"/>
              <a:t>Պարբերական բարձրացումների ընթացքում հիվանդացության աճ է գրանցվում հատկապես հունիս-oգոստոս ամիսներին</a:t>
            </a:r>
          </a:p>
          <a:p>
            <a:pPr algn="just">
              <a:buFont typeface="Arial" pitchFamily="34" charset="0"/>
              <a:buChar char="•"/>
            </a:pPr>
            <a:r>
              <a:rPr lang="hy-AM" sz="2800" dirty="0" smtClean="0"/>
              <a:t>2018թ. հիվանդացության աճը սկսել է գրանցվել փետրվար-մարտ ամիսներին</a:t>
            </a:r>
          </a:p>
          <a:p>
            <a:pPr algn="just">
              <a:buFont typeface="Arial" pitchFamily="34" charset="0"/>
              <a:buChar char="•"/>
            </a:pPr>
            <a:r>
              <a:rPr lang="hy-AM" sz="2800" dirty="0" smtClean="0"/>
              <a:t>Կանխատեսվում է, որ հիվանդացության գագաթնակետը կլինի հունիս–հուլիս ամիսներին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1397000" y="0"/>
            <a:ext cx="75565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95" tIns="45655" rIns="91295" bIns="45655" anchor="b"/>
          <a:lstStyle/>
          <a:p>
            <a:pPr marL="1714431" lvl="4" indent="-190492" algn="ctr"/>
            <a:endParaRPr lang="en-US" sz="2800" b="1" dirty="0">
              <a:solidFill>
                <a:srgbClr val="3333CC"/>
              </a:solidFill>
              <a:latin typeface="Sylfaen" pitchFamily="18" charset="0"/>
            </a:endParaRPr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381000" y="0"/>
            <a:ext cx="85725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95" tIns="45655" rIns="91295" bIns="45655" anchor="b"/>
          <a:lstStyle/>
          <a:p>
            <a:pPr algn="ctr">
              <a:lnSpc>
                <a:spcPct val="115000"/>
              </a:lnSpc>
            </a:pPr>
            <a:r>
              <a:rPr lang="en-US" sz="2900" b="1" dirty="0" err="1">
                <a:latin typeface="Sylfaen" pitchFamily="18" charset="0"/>
              </a:rPr>
              <a:t>Հանրային</a:t>
            </a:r>
            <a:r>
              <a:rPr lang="en-US" sz="2900" b="1" dirty="0">
                <a:latin typeface="Sylfaen" pitchFamily="18" charset="0"/>
              </a:rPr>
              <a:t> </a:t>
            </a:r>
            <a:r>
              <a:rPr lang="en-US" sz="2900" b="1" dirty="0" err="1">
                <a:latin typeface="Sylfaen" pitchFamily="18" charset="0"/>
              </a:rPr>
              <a:t>իրազեկման</a:t>
            </a:r>
            <a:r>
              <a:rPr lang="en-US" sz="2900" b="1" dirty="0">
                <a:latin typeface="Sylfaen" pitchFamily="18" charset="0"/>
              </a:rPr>
              <a:t> և </a:t>
            </a:r>
            <a:r>
              <a:rPr lang="en-US" sz="2900" b="1" dirty="0" err="1">
                <a:latin typeface="Sylfaen" pitchFamily="18" charset="0"/>
              </a:rPr>
              <a:t>հաղորդակցության</a:t>
            </a:r>
            <a:r>
              <a:rPr lang="en-US" sz="2900" b="1" dirty="0">
                <a:latin typeface="Sylfaen" pitchFamily="18" charset="0"/>
              </a:rPr>
              <a:t> </a:t>
            </a:r>
            <a:r>
              <a:rPr lang="en-US" sz="2900" b="1" dirty="0" err="1">
                <a:latin typeface="Sylfaen" pitchFamily="18" charset="0"/>
              </a:rPr>
              <a:t>բարելավում</a:t>
            </a:r>
            <a:endParaRPr lang="ru-RU" sz="2900" b="1" dirty="0">
              <a:latin typeface="Sylfae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600200"/>
            <a:ext cx="7620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endParaRPr lang="hy-AM" b="1" dirty="0" smtClean="0">
              <a:latin typeface="Sylfae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hy-AM" sz="2400" b="1" dirty="0" smtClean="0">
                <a:latin typeface="Sylfaen" pitchFamily="18" charset="0"/>
              </a:rPr>
              <a:t>Բուժաշխատողների շարունակական կրթում. </a:t>
            </a:r>
          </a:p>
          <a:p>
            <a:pPr>
              <a:buFont typeface="Wingdings" pitchFamily="2" charset="2"/>
              <a:buChar char="ü"/>
            </a:pPr>
            <a:r>
              <a:rPr lang="hy-AM" sz="2400" dirty="0" smtClean="0">
                <a:latin typeface="Sylfaen" pitchFamily="18" charset="0"/>
              </a:rPr>
              <a:t>ապացուցողական բժշկության տվյալների ներկայացում </a:t>
            </a:r>
          </a:p>
          <a:p>
            <a:pPr>
              <a:buFont typeface="Wingdings" pitchFamily="2" charset="2"/>
              <a:buChar char="ü"/>
            </a:pPr>
            <a:r>
              <a:rPr lang="hy-AM" sz="2400" dirty="0" smtClean="0">
                <a:latin typeface="Sylfaen" pitchFamily="18" charset="0"/>
              </a:rPr>
              <a:t>համաշխարհային փորձի ներկայացում</a:t>
            </a:r>
          </a:p>
          <a:p>
            <a:pPr>
              <a:buFont typeface="Wingdings" pitchFamily="2" charset="2"/>
              <a:buChar char="q"/>
            </a:pPr>
            <a:r>
              <a:rPr lang="hy-AM" sz="2400" b="1" dirty="0" smtClean="0">
                <a:latin typeface="Sylfaen" pitchFamily="18" charset="0"/>
              </a:rPr>
              <a:t>Հաղորդակցություն ծնողների հետ. </a:t>
            </a:r>
          </a:p>
          <a:p>
            <a:pPr>
              <a:buFont typeface="Wingdings" pitchFamily="2" charset="2"/>
              <a:buChar char="ü"/>
            </a:pPr>
            <a:r>
              <a:rPr lang="hy-AM" sz="2400" dirty="0" smtClean="0">
                <a:latin typeface="Sylfaen" pitchFamily="18" charset="0"/>
              </a:rPr>
              <a:t>հանրամատչելի տեղեկատվություն հիվանդության բարդությունների վերաբերյալ </a:t>
            </a:r>
          </a:p>
          <a:p>
            <a:pPr>
              <a:buFont typeface="Wingdings" pitchFamily="2" charset="2"/>
              <a:buChar char="ü"/>
            </a:pPr>
            <a:r>
              <a:rPr lang="hy-AM" sz="2400" dirty="0" smtClean="0">
                <a:latin typeface="Sylfaen" pitchFamily="18" charset="0"/>
              </a:rPr>
              <a:t>պատվաստումների արդյունավետության ու անվտանգության վերաբերյալ</a:t>
            </a:r>
          </a:p>
          <a:p>
            <a:pPr>
              <a:buFont typeface="Wingdings" pitchFamily="2" charset="2"/>
              <a:buChar char="q"/>
            </a:pPr>
            <a:r>
              <a:rPr lang="hy-AM" sz="2400" dirty="0" smtClean="0">
                <a:latin typeface="Sylfaen" pitchFamily="18" charset="0"/>
              </a:rPr>
              <a:t>Ս</a:t>
            </a:r>
            <a:r>
              <a:rPr lang="en-US" sz="2400" dirty="0" err="1" smtClean="0">
                <a:latin typeface="Sylfaen" pitchFamily="18" charset="0"/>
              </a:rPr>
              <a:t>ոցիալական</a:t>
            </a:r>
            <a:r>
              <a:rPr lang="en-US" sz="2400" dirty="0" smtClean="0">
                <a:latin typeface="Sylfaen" pitchFamily="18" charset="0"/>
              </a:rPr>
              <a:t> </a:t>
            </a:r>
            <a:r>
              <a:rPr lang="hy-AM" sz="2400" dirty="0" smtClean="0">
                <a:latin typeface="Sylfaen" pitchFamily="18" charset="0"/>
              </a:rPr>
              <a:t>կայքերում</a:t>
            </a:r>
            <a:r>
              <a:rPr lang="en-US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պատվաստումներ</a:t>
            </a:r>
            <a:r>
              <a:rPr lang="hy-AM" sz="2400" dirty="0" smtClean="0">
                <a:latin typeface="Sylfaen" pitchFamily="18" charset="0"/>
              </a:rPr>
              <a:t>ի</a:t>
            </a:r>
            <a:r>
              <a:rPr lang="en-US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մասին</a:t>
            </a:r>
            <a:r>
              <a:rPr lang="en-US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հաճախակի</a:t>
            </a:r>
            <a:r>
              <a:rPr lang="en-US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հնչող</a:t>
            </a:r>
            <a:r>
              <a:rPr lang="en-US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հարցերի</a:t>
            </a:r>
            <a:r>
              <a:rPr lang="en-US" sz="2400" dirty="0" smtClean="0">
                <a:latin typeface="Sylfaen" pitchFamily="18" charset="0"/>
              </a:rPr>
              <a:t> և </a:t>
            </a:r>
            <a:r>
              <a:rPr lang="en-US" sz="2400" dirty="0" err="1" smtClean="0">
                <a:latin typeface="Sylfaen" pitchFamily="18" charset="0"/>
              </a:rPr>
              <a:t>մեկնաբանությունների</a:t>
            </a:r>
            <a:r>
              <a:rPr lang="en-US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վերաբերյալ</a:t>
            </a:r>
            <a:r>
              <a:rPr lang="hy-AM" sz="2400" dirty="0" smtClean="0">
                <a:latin typeface="Sylfaen" pitchFamily="18" charset="0"/>
              </a:rPr>
              <a:t> </a:t>
            </a:r>
            <a:r>
              <a:rPr lang="en-US" sz="2400" dirty="0" err="1" smtClean="0">
                <a:latin typeface="Sylfaen" pitchFamily="18" charset="0"/>
              </a:rPr>
              <a:t>պարզաբանումներ</a:t>
            </a:r>
            <a:endParaRPr lang="hy-AM" sz="2400" dirty="0" smtClean="0">
              <a:latin typeface="Sylfae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1143000" y="2895600"/>
            <a:ext cx="7811824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b="1" dirty="0" err="1" smtClean="0">
                <a:solidFill>
                  <a:schemeClr val="tx2"/>
                </a:solidFill>
              </a:rPr>
              <a:t>Շնորհակալություն</a:t>
            </a:r>
            <a:endParaRPr lang="ru-RU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3038" cy="990600"/>
          </a:xfrm>
        </p:spPr>
        <p:txBody>
          <a:bodyPr>
            <a:noAutofit/>
          </a:bodyPr>
          <a:lstStyle/>
          <a:p>
            <a:r>
              <a:rPr lang="hy-AM" sz="3000" dirty="0" smtClean="0"/>
              <a:t>Կապույտ հազի համաճարակաբանական առանձնահատկությունները /1/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066800"/>
            <a:ext cx="7808912" cy="5065713"/>
          </a:xfrm>
        </p:spPr>
        <p:txBody>
          <a:bodyPr>
            <a:normAutofit fontScale="92500" lnSpcReduction="20000"/>
          </a:bodyPr>
          <a:lstStyle/>
          <a:p>
            <a:r>
              <a:rPr lang="hy-AM" dirty="0" smtClean="0"/>
              <a:t>Ամբողջ աշխարհում կապույտ հազը կարևոր դեր ունի երեխաների հիվանդացության և մահացության կառուցվածքում</a:t>
            </a:r>
          </a:p>
          <a:p>
            <a:r>
              <a:rPr lang="hy-AM" dirty="0" smtClean="0"/>
              <a:t>Հարուցիչը /</a:t>
            </a:r>
            <a:r>
              <a:rPr lang="en-US" dirty="0" err="1" smtClean="0"/>
              <a:t>Bordetella</a:t>
            </a:r>
            <a:r>
              <a:rPr lang="en-US" dirty="0" smtClean="0"/>
              <a:t> </a:t>
            </a:r>
            <a:r>
              <a:rPr lang="en-US" dirty="0" err="1" smtClean="0"/>
              <a:t>pertussis</a:t>
            </a:r>
            <a:r>
              <a:rPr lang="hy-AM" dirty="0" smtClean="0"/>
              <a:t>/ էնդեմիկ է ամբողջ աշխարհում</a:t>
            </a:r>
          </a:p>
          <a:p>
            <a:r>
              <a:rPr lang="hy-AM" dirty="0" smtClean="0"/>
              <a:t>Հիվանդացության շարժընթացում առանձնացվում են  պարբերական բարձրացումների ժամանակահատվածներ՝ յուրաքանչյուր 2-5 տարին մեկ (սովորաբար 3-4 տարի)</a:t>
            </a:r>
            <a:endParaRPr lang="en-US" dirty="0" smtClean="0"/>
          </a:p>
          <a:p>
            <a:pPr>
              <a:buNone/>
            </a:pPr>
            <a:r>
              <a:rPr lang="ru-RU" dirty="0" err="1" smtClean="0"/>
              <a:t>Հղում՝</a:t>
            </a:r>
            <a:r>
              <a:rPr lang="ru-RU" dirty="0" smtClean="0"/>
              <a:t> </a:t>
            </a:r>
            <a:r>
              <a:rPr lang="en-GB" sz="2400" dirty="0" smtClean="0">
                <a:hlinkClick r:id="rId2"/>
              </a:rPr>
              <a:t>http://www.who.int/wer/2015/wer9035.pdf?ua=1</a:t>
            </a:r>
            <a:endParaRPr lang="ru-RU" sz="2400" dirty="0" smtClean="0"/>
          </a:p>
          <a:p>
            <a:pPr>
              <a:buNone/>
            </a:pPr>
            <a:endParaRPr lang="hy-AM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793038" cy="990600"/>
          </a:xfrm>
        </p:spPr>
        <p:txBody>
          <a:bodyPr>
            <a:noAutofit/>
          </a:bodyPr>
          <a:lstStyle/>
          <a:p>
            <a:r>
              <a:rPr lang="hy-AM" sz="3200" dirty="0" smtClean="0"/>
              <a:t>Կապույտ հազի համաճարակաբանական առանձնահատկությունները /2/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447800"/>
            <a:ext cx="7808912" cy="4684713"/>
          </a:xfrm>
        </p:spPr>
        <p:txBody>
          <a:bodyPr>
            <a:normAutofit fontScale="62500" lnSpcReduction="20000"/>
          </a:bodyPr>
          <a:lstStyle/>
          <a:p>
            <a:r>
              <a:rPr lang="hy-AM" dirty="0" smtClean="0"/>
              <a:t>Պատվաստումների լայնորեն կիրառումը ամբողջ աշխարհում կտրուկ իջեցրեց հիվանդացությունը և մահացությունը երեխաների շրջանում</a:t>
            </a:r>
          </a:p>
          <a:p>
            <a:r>
              <a:rPr lang="hy-AM" dirty="0" smtClean="0"/>
              <a:t>1950թ.՝ կապույտ հազի դեմ մոնովալենտ պատվաստում, 1974թ.՝ կապույտ հազի բաղադրիչով համակցված պատվաստում դիֆթերիայի և փայտացման հետ</a:t>
            </a:r>
          </a:p>
          <a:p>
            <a:r>
              <a:rPr lang="hy-AM" dirty="0" smtClean="0"/>
              <a:t>Մինչև պատվաստումների լայնորեն կիրառումը յուրաքանչյուր տարի</a:t>
            </a:r>
            <a:r>
              <a:rPr lang="en-US" dirty="0" smtClean="0"/>
              <a:t> </a:t>
            </a:r>
            <a:r>
              <a:rPr lang="hy-AM" dirty="0" smtClean="0"/>
              <a:t>ամբողջ աշխարհում </a:t>
            </a:r>
            <a:r>
              <a:rPr lang="en-US" dirty="0" smtClean="0"/>
              <a:t>&gt;1.3</a:t>
            </a:r>
            <a:r>
              <a:rPr lang="hy-AM" dirty="0" smtClean="0"/>
              <a:t> մլն. մահ երեխաների շրջանում </a:t>
            </a:r>
          </a:p>
          <a:p>
            <a:r>
              <a:rPr lang="hy-AM" dirty="0" smtClean="0"/>
              <a:t>Ըստ ԱՀԿ գնահատման /2013թ./ դեռ գրանցվում է տարեկան </a:t>
            </a:r>
            <a:r>
              <a:rPr lang="en-US" dirty="0" smtClean="0"/>
              <a:t>63 000 </a:t>
            </a:r>
            <a:r>
              <a:rPr lang="hy-AM" dirty="0" smtClean="0"/>
              <a:t>մահ</a:t>
            </a:r>
            <a:r>
              <a:rPr lang="en-US" dirty="0" smtClean="0"/>
              <a:t> </a:t>
            </a:r>
            <a:r>
              <a:rPr lang="hy-AM" dirty="0" smtClean="0"/>
              <a:t>մինչև 5 տ. երեխաների շրջանում</a:t>
            </a:r>
          </a:p>
          <a:p>
            <a:r>
              <a:rPr lang="hy-AM" dirty="0" smtClean="0"/>
              <a:t>Մինչև 6 ամսական երեխաների համար </a:t>
            </a:r>
            <a:r>
              <a:rPr lang="en-US" dirty="0" smtClean="0"/>
              <a:t>74%–96% </a:t>
            </a:r>
            <a:r>
              <a:rPr lang="hy-AM" dirty="0" smtClean="0"/>
              <a:t>դեպքերում վարակի աղբյուրը ընտանիքի անդամներն են</a:t>
            </a:r>
          </a:p>
          <a:p>
            <a:r>
              <a:rPr lang="hy-AM" dirty="0" smtClean="0"/>
              <a:t>Կիրառվում է երկու տիպի պատվաստանյութ՝ ամբողջ բջջային և ոչ բջջային /1981թ./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Հղում՝</a:t>
            </a:r>
            <a:r>
              <a:rPr lang="ru-RU" dirty="0" smtClean="0"/>
              <a:t> </a:t>
            </a:r>
            <a:r>
              <a:rPr lang="en-GB" dirty="0" smtClean="0">
                <a:hlinkClick r:id="rId2"/>
              </a:rPr>
              <a:t>http://www.who.int/wer/2015/wer9035.pdf?ua=1</a:t>
            </a:r>
            <a:endParaRPr lang="ru-RU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 smtClean="0"/>
              <a:t>Կապույտ հազի համաճարակաբանական հսկողությունը ՀՀ-ում </a:t>
            </a:r>
            <a:r>
              <a:rPr lang="ru-RU" sz="3200" dirty="0" smtClean="0"/>
              <a:t>/1/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000" dirty="0" smtClean="0"/>
              <a:t>   </a:t>
            </a:r>
            <a:r>
              <a:rPr lang="en-US" sz="3000" dirty="0" smtClean="0"/>
              <a:t>ՀՀ </a:t>
            </a:r>
            <a:r>
              <a:rPr lang="en-US" sz="3000" dirty="0" err="1" smtClean="0"/>
              <a:t>առողջապահության</a:t>
            </a:r>
            <a:r>
              <a:rPr lang="en-US" sz="3000" dirty="0" smtClean="0"/>
              <a:t> </a:t>
            </a:r>
            <a:r>
              <a:rPr lang="en-US" sz="3000" dirty="0" err="1" smtClean="0"/>
              <a:t>նախարարի</a:t>
            </a:r>
            <a:r>
              <a:rPr lang="en-US" sz="3000" dirty="0" smtClean="0"/>
              <a:t> 2010թ </a:t>
            </a:r>
            <a:r>
              <a:rPr lang="en-US" sz="3000" dirty="0" err="1" smtClean="0"/>
              <a:t>դեկտեմբերի</a:t>
            </a:r>
            <a:r>
              <a:rPr lang="en-US" sz="3000" dirty="0" smtClean="0"/>
              <a:t>  14-ի N   32 - Ն  </a:t>
            </a:r>
            <a:r>
              <a:rPr lang="en-US" sz="3000" dirty="0" err="1" smtClean="0"/>
              <a:t>հրաման</a:t>
            </a:r>
            <a:r>
              <a:rPr lang="ru-RU" sz="3000" dirty="0" smtClean="0"/>
              <a:t>՝</a:t>
            </a:r>
            <a:r>
              <a:rPr lang="en-US" sz="3000" dirty="0" smtClean="0"/>
              <a:t> «</a:t>
            </a:r>
            <a:r>
              <a:rPr lang="en-US" sz="3000" dirty="0" err="1" smtClean="0"/>
              <a:t>Հայաստանի</a:t>
            </a:r>
            <a:r>
              <a:rPr lang="en-US" sz="3000" dirty="0" smtClean="0"/>
              <a:t> </a:t>
            </a:r>
            <a:r>
              <a:rPr lang="en-US" sz="3000" dirty="0" err="1" smtClean="0"/>
              <a:t>Հանրապետությունում</a:t>
            </a:r>
            <a:r>
              <a:rPr lang="en-US" sz="3000" dirty="0" smtClean="0"/>
              <a:t> </a:t>
            </a:r>
            <a:r>
              <a:rPr lang="en-US" sz="3000" dirty="0" err="1" smtClean="0"/>
              <a:t>կապույտ</a:t>
            </a:r>
            <a:r>
              <a:rPr lang="en-US" sz="3000" dirty="0" smtClean="0"/>
              <a:t> և </a:t>
            </a:r>
            <a:r>
              <a:rPr lang="en-US" sz="3000" dirty="0" err="1" smtClean="0"/>
              <a:t>հարկապույտ</a:t>
            </a:r>
            <a:r>
              <a:rPr lang="en-US" sz="3000" dirty="0" smtClean="0"/>
              <a:t> </a:t>
            </a:r>
            <a:r>
              <a:rPr lang="en-US" sz="3000" dirty="0" err="1" smtClean="0"/>
              <a:t>հազի</a:t>
            </a:r>
            <a:r>
              <a:rPr lang="en-US" sz="3000" dirty="0" smtClean="0"/>
              <a:t> </a:t>
            </a:r>
            <a:r>
              <a:rPr lang="en-US" sz="3000" dirty="0" err="1" smtClean="0"/>
              <a:t>համաճարակաբանական</a:t>
            </a:r>
            <a:r>
              <a:rPr lang="en-US" sz="3000" dirty="0" smtClean="0"/>
              <a:t> </a:t>
            </a:r>
            <a:r>
              <a:rPr lang="en-US" sz="3000" dirty="0" err="1" smtClean="0"/>
              <a:t>հսկողություն</a:t>
            </a:r>
            <a:r>
              <a:rPr lang="en-US" sz="3000" dirty="0" smtClean="0"/>
              <a:t>» ՍԿ N3.1.1-012-10 </a:t>
            </a:r>
            <a:r>
              <a:rPr lang="en-US" sz="3000" dirty="0" err="1" smtClean="0"/>
              <a:t>սանիտարահամաճարակային</a:t>
            </a:r>
            <a:r>
              <a:rPr lang="en-US" sz="3000" dirty="0" smtClean="0"/>
              <a:t> </a:t>
            </a:r>
            <a:r>
              <a:rPr lang="en-US" sz="3000" dirty="0" err="1" smtClean="0"/>
              <a:t>կանոններ</a:t>
            </a:r>
            <a:r>
              <a:rPr lang="en-US" sz="3000" dirty="0" smtClean="0"/>
              <a:t> և </a:t>
            </a:r>
            <a:r>
              <a:rPr lang="en-US" sz="3000" dirty="0" err="1" smtClean="0"/>
              <a:t>նորմ</a:t>
            </a:r>
            <a:r>
              <a:rPr lang="ru-RU" sz="3000" dirty="0" err="1" smtClean="0"/>
              <a:t>եր</a:t>
            </a:r>
            <a:endParaRPr lang="ru-RU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dirty="0" err="1" smtClean="0"/>
              <a:t>Կապույտ հազի համաճարակաբանական հսկողությունը ՀՀ-ում </a:t>
            </a:r>
            <a:r>
              <a:rPr lang="ru-RU" sz="3000" dirty="0" smtClean="0"/>
              <a:t>/3/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71600" y="1447800"/>
            <a:ext cx="7498080" cy="4800600"/>
          </a:xfrm>
        </p:spPr>
        <p:txBody>
          <a:bodyPr>
            <a:normAutofit fontScale="92500" lnSpcReduction="20000"/>
          </a:bodyPr>
          <a:lstStyle/>
          <a:p>
            <a:r>
              <a:rPr lang="af-ZA" b="1" dirty="0" smtClean="0"/>
              <a:t>Լաբորատոր հաստատման չափանիշներ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af-ZA" dirty="0" smtClean="0"/>
              <a:t>Խորխից Բորդետելա պերտուզիս /Bօrdetella pertussis/ մանրէների անջատում  ԿԱՄ</a:t>
            </a:r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af-ZA" dirty="0" smtClean="0"/>
              <a:t>Պոլիմերազային շղթայական ռեակցիայով գենոմիկ հաջորդականությունների հայտնաբերում  ԿԱՄ</a:t>
            </a:r>
            <a:endParaRPr lang="ru-RU" dirty="0" smtClean="0"/>
          </a:p>
          <a:p>
            <a:r>
              <a:rPr lang="ru-RU" dirty="0" smtClean="0"/>
              <a:t>ԻՖԱ </a:t>
            </a:r>
            <a:r>
              <a:rPr lang="ru-RU" dirty="0" err="1" smtClean="0"/>
              <a:t>հետազոտությունը՝ օժանդակող մեթոդ</a:t>
            </a: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00967"/>
          </a:xfrm>
        </p:spPr>
        <p:txBody>
          <a:bodyPr>
            <a:normAutofit fontScale="90000"/>
          </a:bodyPr>
          <a:lstStyle/>
          <a:p>
            <a:pPr algn="ctr"/>
            <a:r>
              <a:rPr lang="hy-AM" sz="3600" dirty="0" smtClean="0"/>
              <a:t>ԿԱՊՈՒՅՏ ՀԱԶԻ ԲԱՐԴՈՒԹՅՈՒՆՆԵՐԸ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33" y="4701338"/>
            <a:ext cx="1405367" cy="17309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573" y="2018332"/>
            <a:ext cx="2197865" cy="19174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590" y="4114800"/>
            <a:ext cx="2079210" cy="255334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1143001"/>
            <a:ext cx="67056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9750" marR="895985" algn="just">
              <a:lnSpc>
                <a:spcPts val="1875"/>
              </a:lnSpc>
              <a:spcAft>
                <a:spcPts val="750"/>
              </a:spcAft>
            </a:pPr>
            <a:r>
              <a:rPr lang="hy-AM" dirty="0" smtClean="0"/>
              <a:t>Կապույտ հազը </a:t>
            </a:r>
            <a:r>
              <a:rPr lang="hy-AM" dirty="0"/>
              <a:t>հատկապես ծանր </a:t>
            </a:r>
            <a:r>
              <a:rPr lang="hy-AM" dirty="0" smtClean="0"/>
              <a:t>է ընթանում </a:t>
            </a:r>
            <a:r>
              <a:rPr lang="hy-AM" dirty="0"/>
              <a:t>մինչև մեկ տարեկան </a:t>
            </a:r>
            <a:r>
              <a:rPr lang="hy-AM" dirty="0" smtClean="0"/>
              <a:t>երեխաների մոտ</a:t>
            </a:r>
            <a:r>
              <a:rPr lang="en-US" dirty="0" smtClean="0"/>
              <a:t>.</a:t>
            </a:r>
            <a:r>
              <a:rPr lang="hy-AM" dirty="0" smtClean="0"/>
              <a:t> </a:t>
            </a:r>
          </a:p>
          <a:p>
            <a:pPr marL="825500" marR="895985" indent="-285750" algn="just">
              <a:lnSpc>
                <a:spcPts val="1875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y-AM" dirty="0" smtClean="0"/>
              <a:t>4-ից </a:t>
            </a:r>
            <a:r>
              <a:rPr lang="en-US" dirty="0" smtClean="0"/>
              <a:t>1</a:t>
            </a:r>
            <a:r>
              <a:rPr lang="hy-AM" dirty="0" smtClean="0"/>
              <a:t>-ի</a:t>
            </a:r>
            <a:r>
              <a:rPr lang="en-US" dirty="0" smtClean="0"/>
              <a:t> </a:t>
            </a:r>
            <a:r>
              <a:rPr lang="hy-AM" dirty="0" smtClean="0"/>
              <a:t>մոտ </a:t>
            </a:r>
            <a:r>
              <a:rPr lang="en-US" dirty="0" smtClean="0"/>
              <a:t>(2</a:t>
            </a:r>
            <a:r>
              <a:rPr lang="hy-AM" dirty="0" smtClean="0"/>
              <a:t>5</a:t>
            </a:r>
            <a:r>
              <a:rPr lang="en-US" dirty="0" smtClean="0"/>
              <a:t>%)</a:t>
            </a:r>
            <a:r>
              <a:rPr lang="hy-AM" dirty="0" smtClean="0"/>
              <a:t>՝</a:t>
            </a:r>
            <a:r>
              <a:rPr lang="en-US" dirty="0" smtClean="0"/>
              <a:t> </a:t>
            </a:r>
            <a:r>
              <a:rPr lang="hy-AM" dirty="0" smtClean="0"/>
              <a:t>թոքաբորբ</a:t>
            </a:r>
          </a:p>
          <a:p>
            <a:pPr marL="825500" marR="895985" indent="-285750" algn="just">
              <a:lnSpc>
                <a:spcPts val="1875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y-AM" dirty="0" smtClean="0"/>
              <a:t>100-ից </a:t>
            </a:r>
            <a:r>
              <a:rPr lang="en-US" dirty="0" smtClean="0"/>
              <a:t>1</a:t>
            </a:r>
            <a:r>
              <a:rPr lang="hy-AM" dirty="0" smtClean="0"/>
              <a:t>-ի</a:t>
            </a:r>
            <a:r>
              <a:rPr lang="en-US" dirty="0" smtClean="0"/>
              <a:t> </a:t>
            </a:r>
            <a:r>
              <a:rPr lang="hy-AM" dirty="0" smtClean="0"/>
              <a:t>մոտ </a:t>
            </a:r>
            <a:r>
              <a:rPr lang="en-US" dirty="0" smtClean="0"/>
              <a:t>(1.1%)</a:t>
            </a:r>
            <a:r>
              <a:rPr lang="hy-AM" dirty="0" smtClean="0"/>
              <a:t>՝</a:t>
            </a:r>
            <a:r>
              <a:rPr lang="en-US" dirty="0" smtClean="0"/>
              <a:t> </a:t>
            </a:r>
            <a:r>
              <a:rPr lang="hy-AM" dirty="0" smtClean="0"/>
              <a:t>ցնցումներ</a:t>
            </a:r>
          </a:p>
          <a:p>
            <a:pPr marL="825500" marR="895985" indent="-285750" algn="just">
              <a:lnSpc>
                <a:spcPts val="1875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y-AM" dirty="0" smtClean="0"/>
              <a:t>5-ից </a:t>
            </a:r>
            <a:r>
              <a:rPr lang="en-US" dirty="0" smtClean="0"/>
              <a:t>3</a:t>
            </a:r>
            <a:r>
              <a:rPr lang="hy-AM" dirty="0" smtClean="0"/>
              <a:t>-ի մոտ</a:t>
            </a:r>
            <a:r>
              <a:rPr lang="en-US" dirty="0" smtClean="0"/>
              <a:t> </a:t>
            </a:r>
            <a:r>
              <a:rPr lang="en-US" dirty="0"/>
              <a:t>(61</a:t>
            </a:r>
            <a:r>
              <a:rPr lang="en-US" dirty="0" smtClean="0"/>
              <a:t>%)</a:t>
            </a:r>
            <a:r>
              <a:rPr lang="hy-AM" dirty="0" smtClean="0"/>
              <a:t>՝</a:t>
            </a:r>
            <a:r>
              <a:rPr lang="en-US" dirty="0" smtClean="0"/>
              <a:t> </a:t>
            </a:r>
            <a:r>
              <a:rPr lang="hy-AM" dirty="0" smtClean="0"/>
              <a:t>ապնոէ</a:t>
            </a:r>
          </a:p>
          <a:p>
            <a:pPr marL="825500" marR="895985" indent="-285750" algn="just">
              <a:lnSpc>
                <a:spcPts val="1875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y-AM" dirty="0" smtClean="0"/>
              <a:t>300-ից </a:t>
            </a:r>
            <a:r>
              <a:rPr lang="en-US" dirty="0" smtClean="0"/>
              <a:t>1</a:t>
            </a:r>
            <a:r>
              <a:rPr lang="hy-AM" dirty="0" smtClean="0"/>
              <a:t>-ի մոտ </a:t>
            </a:r>
            <a:r>
              <a:rPr lang="en-US" dirty="0" smtClean="0"/>
              <a:t>(0.3%)</a:t>
            </a:r>
            <a:r>
              <a:rPr lang="hy-AM" dirty="0" smtClean="0"/>
              <a:t>՝ էնցեֆալոպաթիա </a:t>
            </a:r>
            <a:r>
              <a:rPr lang="en-US" dirty="0" smtClean="0"/>
              <a:t> </a:t>
            </a:r>
            <a:endParaRPr lang="hy-AM" dirty="0" smtClean="0"/>
          </a:p>
          <a:p>
            <a:pPr marL="825500" marR="895985" indent="-285750" algn="just">
              <a:lnSpc>
                <a:spcPts val="1875"/>
              </a:lnSpc>
              <a:spcAft>
                <a:spcPts val="750"/>
              </a:spcAft>
              <a:buFont typeface="Arial" panose="020B0604020202020204" pitchFamily="34" charset="0"/>
              <a:buChar char="•"/>
            </a:pPr>
            <a:r>
              <a:rPr lang="hy-AM" dirty="0" smtClean="0"/>
              <a:t>100-ից </a:t>
            </a:r>
            <a:r>
              <a:rPr lang="en-US" dirty="0" smtClean="0"/>
              <a:t>1</a:t>
            </a:r>
            <a:r>
              <a:rPr lang="hy-AM" dirty="0" smtClean="0"/>
              <a:t>-ի մոտ</a:t>
            </a:r>
            <a:r>
              <a:rPr lang="en-US" dirty="0" smtClean="0"/>
              <a:t> </a:t>
            </a:r>
            <a:r>
              <a:rPr lang="en-US" dirty="0"/>
              <a:t>(1</a:t>
            </a:r>
            <a:r>
              <a:rPr lang="en-US" dirty="0" smtClean="0"/>
              <a:t>%)</a:t>
            </a:r>
            <a:r>
              <a:rPr lang="hy-AM" dirty="0" smtClean="0"/>
              <a:t>՝ մահ</a:t>
            </a:r>
            <a:endParaRPr lang="ru-RU" dirty="0" smtClean="0"/>
          </a:p>
          <a:p>
            <a:pPr marL="825500" marR="895985" indent="-285750" algn="just">
              <a:lnSpc>
                <a:spcPts val="1875"/>
              </a:lnSpc>
              <a:spcAft>
                <a:spcPts val="750"/>
              </a:spcAft>
            </a:pPr>
            <a:r>
              <a:rPr lang="en-GB" dirty="0" err="1" smtClean="0"/>
              <a:t>Հղում՝</a:t>
            </a:r>
            <a:r>
              <a:rPr lang="en-GB" sz="1400" dirty="0" err="1" smtClean="0">
                <a:hlinkClick r:id="rId5"/>
              </a:rPr>
              <a:t>https</a:t>
            </a:r>
            <a:r>
              <a:rPr lang="en-GB" sz="1400" dirty="0" smtClean="0">
                <a:hlinkClick r:id="rId5"/>
              </a:rPr>
              <a:t>://</a:t>
            </a:r>
            <a:r>
              <a:rPr lang="en-GB" sz="1400" dirty="0" err="1" smtClean="0">
                <a:hlinkClick r:id="rId5"/>
              </a:rPr>
              <a:t>www.cdc.gov</a:t>
            </a:r>
            <a:r>
              <a:rPr lang="en-GB" sz="1400" dirty="0" smtClean="0">
                <a:hlinkClick r:id="rId5"/>
              </a:rPr>
              <a:t>/</a:t>
            </a:r>
            <a:r>
              <a:rPr lang="en-GB" sz="1400" dirty="0" err="1" smtClean="0">
                <a:hlinkClick r:id="rId5"/>
              </a:rPr>
              <a:t>pertussis</a:t>
            </a:r>
            <a:r>
              <a:rPr lang="en-GB" sz="1400" dirty="0" smtClean="0">
                <a:hlinkClick r:id="rId5"/>
              </a:rPr>
              <a:t>/about/</a:t>
            </a:r>
            <a:r>
              <a:rPr lang="en-GB" sz="1400" dirty="0" err="1" smtClean="0">
                <a:hlinkClick r:id="rId5"/>
              </a:rPr>
              <a:t>complications.html</a:t>
            </a:r>
            <a:r>
              <a:rPr lang="en-GB" sz="1400" dirty="0" smtClean="0"/>
              <a:t>, </a:t>
            </a:r>
            <a:r>
              <a:rPr lang="en-GB" sz="1400" dirty="0" smtClean="0">
                <a:hlinkClick r:id="rId6"/>
              </a:rPr>
              <a:t>https://www.cdc.gov/pertussis/about/photos.html</a:t>
            </a:r>
            <a:endParaRPr lang="en-GB" sz="1400" dirty="0" smtClean="0"/>
          </a:p>
          <a:p>
            <a:pPr marL="825500" marR="895985" indent="-285750" algn="just">
              <a:lnSpc>
                <a:spcPts val="1875"/>
              </a:lnSpc>
              <a:spcAft>
                <a:spcPts val="750"/>
              </a:spcAft>
            </a:pPr>
            <a:endParaRPr lang="en-GB" sz="1400" dirty="0" smtClean="0"/>
          </a:p>
          <a:p>
            <a:pPr marL="825500" marR="895985" indent="-285750" algn="just">
              <a:lnSpc>
                <a:spcPts val="1875"/>
              </a:lnSpc>
              <a:spcAft>
                <a:spcPts val="750"/>
              </a:spcAft>
            </a:pPr>
            <a:endParaRPr lang="en-US" dirty="0"/>
          </a:p>
          <a:p>
            <a:pPr marL="539750" marR="895985">
              <a:lnSpc>
                <a:spcPts val="1875"/>
              </a:lnSpc>
              <a:spcAft>
                <a:spcPts val="75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91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09" y="372449"/>
            <a:ext cx="6819181" cy="5804514"/>
          </a:xfr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448550" cy="123070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y-AM" sz="2800" dirty="0" smtClean="0"/>
              <a:t>Կապույտ հազի դեմ պատվաստումներ՝ բոլոր տարիքի անձանց համար</a:t>
            </a:r>
            <a:r>
              <a:rPr lang="en-US" sz="2800" dirty="0" smtClean="0"/>
              <a:t> </a:t>
            </a:r>
            <a:r>
              <a:rPr lang="en-US" sz="2400" dirty="0" smtClean="0"/>
              <a:t>/https://www.cdc.gov/vaccines/vpd/pertussis//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399" y="4347713"/>
            <a:ext cx="1919379" cy="2139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4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hy-AM" sz="3600" dirty="0" smtClean="0"/>
              <a:t>Մինչև 1 տարեկան երեխաներ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hy-AM" sz="3600" dirty="0" smtClean="0"/>
              <a:t>15-ից 18 ամսական երեխաներ</a:t>
            </a:r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hy-AM" sz="3600" dirty="0" smtClean="0"/>
              <a:t>4-ից 6 տարեկան երեխաներ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833779" y="4347713"/>
            <a:ext cx="1488056" cy="2139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Wingdings" panose="05000000000000000000" pitchFamily="2" charset="2"/>
              <a:buChar char="ü"/>
            </a:pPr>
            <a:endParaRPr lang="hy-AM" sz="3600" dirty="0" smtClean="0"/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hy-AM" sz="1800" dirty="0" smtClean="0"/>
              <a:t>11-12 տարեկան դեռահասներ</a:t>
            </a:r>
          </a:p>
          <a:p>
            <a:pPr algn="just"/>
            <a:endParaRPr lang="hy-AM" sz="3600" dirty="0" smtClean="0"/>
          </a:p>
          <a:p>
            <a:pPr algn="just"/>
            <a:endParaRPr lang="hy-AM" sz="3600" dirty="0" smtClean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321834" y="4347713"/>
            <a:ext cx="1720969" cy="2139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Wingdings" panose="05000000000000000000" pitchFamily="2" charset="2"/>
              <a:buChar char="ü"/>
            </a:pPr>
            <a:endParaRPr lang="hy-AM" sz="3600" dirty="0" smtClean="0"/>
          </a:p>
          <a:p>
            <a:pPr marL="571500" indent="-571500" algn="just">
              <a:buFont typeface="Wingdings" panose="05000000000000000000" pitchFamily="2" charset="2"/>
              <a:buChar char="ü"/>
            </a:pPr>
            <a:endParaRPr lang="hy-AM" sz="3600" dirty="0"/>
          </a:p>
          <a:p>
            <a:pPr marL="571500" indent="-571500" algn="just">
              <a:buFont typeface="Wingdings" panose="05000000000000000000" pitchFamily="2" charset="2"/>
              <a:buChar char="ü"/>
            </a:pPr>
            <a:r>
              <a:rPr lang="hy-AM" sz="2000" dirty="0" smtClean="0"/>
              <a:t>Հղության 27-36-րդ շաբաթ </a:t>
            </a:r>
          </a:p>
          <a:p>
            <a:pPr algn="just"/>
            <a:endParaRPr lang="hy-AM" sz="3600" dirty="0" smtClean="0"/>
          </a:p>
          <a:p>
            <a:pPr algn="just"/>
            <a:endParaRPr lang="hy-AM" sz="3600" dirty="0" smtClean="0"/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042804" y="4347713"/>
            <a:ext cx="2199736" cy="21393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hy-AM" sz="2000" dirty="0" smtClean="0"/>
              <a:t>Յուրաքանչյուր անձ, ով երբեք չի ստացել պատվաստում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5630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y-AM" sz="2900" dirty="0" smtClean="0"/>
              <a:t>Կապույտ հազի հիվանդացությունը և պատվաստումներում ընդգրկվածությունը, </a:t>
            </a:r>
            <a:br>
              <a:rPr lang="hy-AM" sz="2900" dirty="0" smtClean="0"/>
            </a:br>
            <a:r>
              <a:rPr lang="hy-AM" sz="2900" dirty="0" smtClean="0"/>
              <a:t>1980-2016թթ</a:t>
            </a:r>
            <a:r>
              <a:rPr lang="hy-AM" sz="3000" dirty="0" smtClean="0"/>
              <a:t>․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600201"/>
            <a:ext cx="7696200" cy="4952999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29439" y="1828801"/>
            <a:ext cx="6723961" cy="8381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hy-AM" sz="2100" dirty="0" smtClean="0"/>
              <a:t>Կապույտ հազի դեպքերը և ԱԿԴՓ-3 պատվաստումներում ընդգրկվածությունը, </a:t>
            </a:r>
          </a:p>
          <a:p>
            <a:pPr algn="just"/>
            <a:r>
              <a:rPr lang="hy-AM" sz="2100" dirty="0" smtClean="0"/>
              <a:t>1980-2016թթ․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21300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0"/>
            <a:ext cx="7793303" cy="571500"/>
          </a:xfrm>
        </p:spPr>
        <p:txBody>
          <a:bodyPr/>
          <a:lstStyle/>
          <a:p>
            <a:pPr marL="341299" indent="-341299">
              <a:spcBef>
                <a:spcPct val="20000"/>
              </a:spcBef>
              <a:defRPr/>
            </a:pPr>
            <a:r>
              <a:rPr lang="en-GB" sz="2700" b="1" dirty="0" smtClean="0">
                <a:solidFill>
                  <a:srgbClr val="3333CC"/>
                </a:solidFill>
                <a:latin typeface="Sylfaen" pitchFamily="18" charset="0"/>
                <a:ea typeface="+mn-ea"/>
              </a:rPr>
              <a:t>ՀՀ </a:t>
            </a:r>
            <a:r>
              <a:rPr lang="en-US" sz="2700" b="1" dirty="0" err="1" smtClean="0">
                <a:solidFill>
                  <a:srgbClr val="3333CC"/>
                </a:solidFill>
                <a:latin typeface="Sylfaen" pitchFamily="18" charset="0"/>
                <a:ea typeface="+mn-ea"/>
              </a:rPr>
              <a:t>Պատվաստումների</a:t>
            </a:r>
            <a:r>
              <a:rPr lang="en-US" sz="2700" b="1" dirty="0" smtClean="0">
                <a:solidFill>
                  <a:srgbClr val="3333CC"/>
                </a:solidFill>
                <a:latin typeface="Sylfaen" pitchFamily="18" charset="0"/>
                <a:ea typeface="+mn-ea"/>
              </a:rPr>
              <a:t> </a:t>
            </a:r>
            <a:r>
              <a:rPr lang="en-US" sz="2700" b="1" dirty="0" err="1" smtClean="0">
                <a:solidFill>
                  <a:srgbClr val="3333CC"/>
                </a:solidFill>
                <a:latin typeface="Sylfaen" pitchFamily="18" charset="0"/>
                <a:ea typeface="+mn-ea"/>
              </a:rPr>
              <a:t>ազգային</a:t>
            </a:r>
            <a:r>
              <a:rPr lang="en-US" sz="2700" b="1" dirty="0" smtClean="0">
                <a:solidFill>
                  <a:srgbClr val="3333CC"/>
                </a:solidFill>
                <a:latin typeface="Sylfaen" pitchFamily="18" charset="0"/>
                <a:ea typeface="+mn-ea"/>
              </a:rPr>
              <a:t> </a:t>
            </a:r>
            <a:r>
              <a:rPr lang="en-US" sz="2700" b="1" dirty="0" err="1" smtClean="0">
                <a:solidFill>
                  <a:srgbClr val="3333CC"/>
                </a:solidFill>
                <a:latin typeface="Sylfaen" pitchFamily="18" charset="0"/>
                <a:ea typeface="+mn-ea"/>
              </a:rPr>
              <a:t>օրացույց</a:t>
            </a:r>
            <a:endParaRPr lang="en-US" dirty="0"/>
          </a:p>
        </p:txBody>
      </p:sp>
      <p:graphicFrame>
        <p:nvGraphicFramePr>
          <p:cNvPr id="5" name="Group 71"/>
          <p:cNvGraphicFramePr>
            <a:graphicFrameLocks noGrp="1"/>
          </p:cNvGraphicFramePr>
          <p:nvPr/>
        </p:nvGraphicFramePr>
        <p:xfrm>
          <a:off x="190500" y="571500"/>
          <a:ext cx="8763001" cy="6055738"/>
        </p:xfrm>
        <a:graphic>
          <a:graphicData uri="http://schemas.openxmlformats.org/drawingml/2006/table">
            <a:tbl>
              <a:tblPr/>
              <a:tblGrid>
                <a:gridCol w="331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8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Պատվաստանյութեր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Ժամանակացույց</a:t>
                      </a:r>
                      <a:endParaRPr kumimoji="0" lang="en-GB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1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ՎՀԲ (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մանկական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Ծննդից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0-24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ժամ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հետո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ԲՑԺ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Ծննդից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0-48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ժամ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հետո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Հնգավալենտ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(ԱԿԴՓ-</a:t>
                      </a: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Հիբ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-ՎՀԲ) 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6, 12 և 18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շաբաթական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, 18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ամսական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Ռոտա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և 12 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շաբաթական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Պնևմո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13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6, 12 and 18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շաբաթական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4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Պոլիո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b</a:t>
                      </a:r>
                      <a:r>
                        <a:rPr kumimoji="0" lang="tr-TR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OPV)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6, 12,18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շաբաթական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; 18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ամսական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; 6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տարեկան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Ինակտիվացված</a:t>
                      </a: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(IPV)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24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շաբաթական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ԿԿԽ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ամսական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; 6, 15-16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տարեկան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ներ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; 18-27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տարեկաններ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(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մինչև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2018)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y-AM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ՄՊՊ (2 դեղաչափ)</a:t>
                      </a:r>
                      <a:endParaRPr kumimoji="0" lang="en-GB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y-AM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 տարեկան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ԱԴ</a:t>
                      </a:r>
                      <a:r>
                        <a:rPr kumimoji="0" lang="ru-RU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Փ</a:t>
                      </a:r>
                      <a:r>
                        <a:rPr kumimoji="0" lang="en-GB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-Մ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6 , 16, 26...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յուրաքանչյուր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10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տարին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մեկ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ACYW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մենինգակոկային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15-16 և 18-27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տարեկաններ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Պնևմո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23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15-16 և 18-27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տարեկաններ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ՎՀԱ Ա</a:t>
                      </a:r>
                      <a:r>
                        <a:rPr kumimoji="0" lang="hy-AM" sz="15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+mn-ea"/>
                          <a:cs typeface="Arial" charset="0"/>
                        </a:rPr>
                        <a:t> (2 դեղաչափ)</a:t>
                      </a:r>
                      <a:endParaRPr kumimoji="0" lang="en-GB" sz="15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+mn-ea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16, 17 (2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դեղաչափ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 և 18-27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տարեկաններ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Տուլարեմիա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 և 18-27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տարեկաններ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Սեզոնային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գրիպ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Ռիսկի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խմբեր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ՎՀԲ (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մեծահասակներ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Ռիսկի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խմբեր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260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Կատաղություն</a:t>
                      </a:r>
                      <a:endParaRPr kumimoji="0" lang="en-GB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Ռիսկի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խմբեր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(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կենդանիների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կողմից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en-GB" sz="15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կծված</a:t>
                      </a:r>
                      <a:r>
                        <a:rPr kumimoji="0" lang="en-GB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)</a:t>
                      </a:r>
                    </a:p>
                  </a:txBody>
                  <a:tcPr marL="76199" marR="76199" marT="38100" marB="381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199</TotalTime>
  <Words>713</Words>
  <Application>Microsoft Office PowerPoint</Application>
  <PresentationFormat>On-screen Show (4:3)</PresentationFormat>
  <Paragraphs>110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Corbel</vt:lpstr>
      <vt:lpstr>Gill Sans MT</vt:lpstr>
      <vt:lpstr>Sylfaen</vt:lpstr>
      <vt:lpstr>Times New Roman</vt:lpstr>
      <vt:lpstr>Verdana</vt:lpstr>
      <vt:lpstr>Wingdings</vt:lpstr>
      <vt:lpstr>Wingdings 2</vt:lpstr>
      <vt:lpstr>Solstice</vt:lpstr>
      <vt:lpstr>Կապույտ հազ, համաճարակաբանական առանձնահատկությունները և կանխարգելումը</vt:lpstr>
      <vt:lpstr>Կապույտ հազի համաճարակաբանական առանձնահատկությունները /1/</vt:lpstr>
      <vt:lpstr>Կապույտ հազի համաճարակաբանական առանձնահատկությունները /2/</vt:lpstr>
      <vt:lpstr>Կապույտ հազի համաճարակաբանական հսկողությունը ՀՀ-ում /1/</vt:lpstr>
      <vt:lpstr>Կապույտ հազի համաճարակաբանական հսկողությունը ՀՀ-ում /3/</vt:lpstr>
      <vt:lpstr>ԿԱՊՈՒՅՏ ՀԱԶԻ ԲԱՐԴՈՒԹՅՈՒՆՆԵՐԸ</vt:lpstr>
      <vt:lpstr>Կապույտ հազի դեմ պատվաստումներ՝ բոլոր տարիքի անձանց համար /https://www.cdc.gov/vaccines/vpd/pertussis//</vt:lpstr>
      <vt:lpstr>Կապույտ հազի հիվանդացությունը և պատվաստումներում ընդգրկվածությունը,  1980-2016թթ․</vt:lpstr>
      <vt:lpstr>ՀՀ Պատվաստումների ազգային օրացույց</vt:lpstr>
      <vt:lpstr>PowerPoint Presentation</vt:lpstr>
      <vt:lpstr>Կապույտ հազի դեմ պատվաստումներում ընդգրկվածության շարժընթացը, 2005-2018թթ., % </vt:lpstr>
      <vt:lpstr>Կապույտ հազի և հարկապույտ հազի հիվանդացության շարժընթացը, 2005-2018թթ. </vt:lpstr>
      <vt:lpstr>Կապույտ հազի հիվանդացության շարժընթացն ըստ ամիսների ՀՀ-ում, 2013-2018թթ.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Կապույտ հազի համաճարակաբանական առանձնահատկությունները և կանխարգելումը</dc:title>
  <dc:creator>Svetlana Grigoryan</dc:creator>
  <cp:lastModifiedBy>Marianna Hakobyan</cp:lastModifiedBy>
  <cp:revision>60</cp:revision>
  <dcterms:created xsi:type="dcterms:W3CDTF">2006-08-16T00:00:00Z</dcterms:created>
  <dcterms:modified xsi:type="dcterms:W3CDTF">2018-10-16T12:23:12Z</dcterms:modified>
</cp:coreProperties>
</file>